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60" r:id="rId2"/>
    <p:sldId id="304" r:id="rId3"/>
    <p:sldId id="283" r:id="rId4"/>
    <p:sldId id="286" r:id="rId5"/>
    <p:sldId id="290" r:id="rId6"/>
    <p:sldId id="298" r:id="rId7"/>
    <p:sldId id="292" r:id="rId8"/>
    <p:sldId id="299" r:id="rId9"/>
    <p:sldId id="301" r:id="rId10"/>
    <p:sldId id="302" r:id="rId11"/>
    <p:sldId id="303" r:id="rId12"/>
  </p:sldIdLst>
  <p:sldSz cx="18288000" cy="13716000"/>
  <p:notesSz cx="6858000" cy="9144000"/>
  <p:defaultTextStyle>
    <a:defPPr>
      <a:defRPr lang="ru-RU"/>
    </a:defPPr>
    <a:lvl1pPr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500"/>
    <a:srgbClr val="FFE5AB"/>
    <a:srgbClr val="FFCC66"/>
    <a:srgbClr val="482BF9"/>
    <a:srgbClr val="F9DB00"/>
    <a:srgbClr val="FF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7" autoAdjust="0"/>
    <p:restoredTop sz="86398" autoAdjust="0"/>
  </p:normalViewPr>
  <p:slideViewPr>
    <p:cSldViewPr snapToGrid="0">
      <p:cViewPr>
        <p:scale>
          <a:sx n="61" d="100"/>
          <a:sy n="61" d="100"/>
        </p:scale>
        <p:origin x="-1590" y="-72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2B3FFF-5587-4104-A441-F92E9043505C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125E3C-63F5-4E2A-AD51-4E0B9D8CB5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153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7C1D1E-5545-4B84-9B7D-0566357C61CC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F6F0B9-0BD5-4532-AD6A-B9CACC3308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3932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244725"/>
            <a:ext cx="13716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204075"/>
            <a:ext cx="13716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AB41-416D-47A3-B093-DF13CC1DD11C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35910-29D1-461D-87DA-846D795CC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11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70D3-A822-4EBC-9D98-AC3C1E461044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BE640-29CD-4635-AE77-CFC58EEEE7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84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730250"/>
            <a:ext cx="394335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730250"/>
            <a:ext cx="11677650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CDAA-4637-412A-AFFE-8F3CB90EE72C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5B317-C13D-4A11-A640-E55B4D8CDC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80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EC9E2-03D3-433F-9320-F88DE2A029B0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AE579-F7AB-445A-886B-B45988F73F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55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3419475"/>
            <a:ext cx="157734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9178925"/>
            <a:ext cx="157734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42F9-B725-4206-B8EC-86761BE8F9BC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C8F-E605-4363-AE96-03F4A75E2B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14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810500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20200" y="3651250"/>
            <a:ext cx="7810500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5269-CBAC-40E3-B99C-BEB4816F5C71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088D5-6877-4B98-9AC2-786BA4E13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03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730250"/>
            <a:ext cx="15773400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0475" y="3362325"/>
            <a:ext cx="7735888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60475" y="5010150"/>
            <a:ext cx="7735888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3362325"/>
            <a:ext cx="777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5010150"/>
            <a:ext cx="7775575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B8D6-FAAA-4158-811E-A8EBB1705DE4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83606-C999-474E-9B58-9C76847A9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3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C25F-FD59-4F9A-A262-F4EC21560D91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4A5FF-B50A-4FD5-B204-D13D1007C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944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944F-7AC3-4821-BE14-68E17658A4F9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75F3D-1790-4F70-A088-B8C92C91B0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72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914400"/>
            <a:ext cx="58975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5575" y="1974850"/>
            <a:ext cx="92583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475" y="4114800"/>
            <a:ext cx="58975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4626-9695-4F26-88ED-700832FCF6A7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BECAF-B307-4119-AA29-90C88E70D4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09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914400"/>
            <a:ext cx="58975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5575" y="1974850"/>
            <a:ext cx="9258300" cy="9747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475" y="4114800"/>
            <a:ext cx="58975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26CF-0031-4A8A-913C-F8D7AB83DCEE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59CF-EC76-4CAA-987D-68503AD772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009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57300" y="730250"/>
            <a:ext cx="15773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57300" y="3651250"/>
            <a:ext cx="1577340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12712700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65890-BFD1-4A9B-9764-D50D7C20FA68}" type="datetime1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12712700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828086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12712700"/>
            <a:ext cx="41148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83DECD5-BE33-4ABA-AC10-809ACB84AA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035425"/>
            <a:ext cx="18294350" cy="949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495425"/>
            <a:ext cx="6008687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0"/>
          <p:cNvSpPr txBox="1">
            <a:spLocks noChangeArrowheads="1"/>
          </p:cNvSpPr>
          <p:nvPr/>
        </p:nvSpPr>
        <p:spPr bwMode="auto">
          <a:xfrm>
            <a:off x="1533525" y="4794250"/>
            <a:ext cx="14684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latin typeface="Arial" pitchFamily="34" charset="0"/>
              </a:rPr>
              <a:t>Предварительные производственные и финансовые результаты деятельности АО «ЦАЭК» за </a:t>
            </a:r>
            <a:r>
              <a:rPr lang="en-US" sz="3200" b="1" dirty="0" smtClean="0">
                <a:latin typeface="Arial" pitchFamily="34" charset="0"/>
              </a:rPr>
              <a:t>I</a:t>
            </a:r>
            <a:r>
              <a:rPr lang="ru-RU" sz="3200" b="1" dirty="0">
                <a:latin typeface="Arial" pitchFamily="34" charset="0"/>
              </a:rPr>
              <a:t>І</a:t>
            </a:r>
            <a:r>
              <a:rPr lang="en-US" altLang="ru-RU" sz="3200" b="1" dirty="0" smtClean="0">
                <a:latin typeface="Arial" pitchFamily="34" charset="0"/>
              </a:rPr>
              <a:t> </a:t>
            </a:r>
            <a:r>
              <a:rPr lang="ru-RU" altLang="ru-RU" sz="3200" b="1" dirty="0" smtClean="0">
                <a:latin typeface="Arial" pitchFamily="34" charset="0"/>
              </a:rPr>
              <a:t>квартал и 6 месяцев </a:t>
            </a:r>
            <a:r>
              <a:rPr lang="ru-RU" altLang="ru-RU" sz="3200" b="1" dirty="0">
                <a:latin typeface="Arial" pitchFamily="34" charset="0"/>
              </a:rPr>
              <a:t>202</a:t>
            </a:r>
            <a:r>
              <a:rPr lang="en-US" altLang="ru-RU" sz="3200" b="1" dirty="0">
                <a:latin typeface="Arial" pitchFamily="34" charset="0"/>
              </a:rPr>
              <a:t>3</a:t>
            </a:r>
            <a:r>
              <a:rPr lang="ru-RU" altLang="ru-RU" sz="3200" b="1" dirty="0">
                <a:latin typeface="Arial" pitchFamily="34" charset="0"/>
              </a:rPr>
              <a:t> года</a:t>
            </a:r>
            <a:endParaRPr lang="ru-RU" altLang="ru-RU" sz="3200" dirty="0">
              <a:latin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-6350" y="0"/>
            <a:ext cx="18294350" cy="5762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/>
            </a:extLst>
          </p:cNvPr>
          <p:cNvCxnSpPr/>
          <p:nvPr/>
        </p:nvCxnSpPr>
        <p:spPr>
          <a:xfrm>
            <a:off x="1533525" y="5899150"/>
            <a:ext cx="12576175" cy="0"/>
          </a:xfrm>
          <a:prstGeom prst="line">
            <a:avLst/>
          </a:prstGeom>
          <a:ln w="28575"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576263"/>
            <a:ext cx="18294350" cy="7937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47000">
                <a:srgbClr val="F8B049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99" dirty="0">
              <a:solidFill>
                <a:srgbClr val="EFA50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3"/>
          <p:cNvSpPr txBox="1">
            <a:spLocks noChangeArrowheads="1"/>
          </p:cNvSpPr>
          <p:nvPr/>
        </p:nvSpPr>
        <p:spPr bwMode="auto">
          <a:xfrm>
            <a:off x="1722438" y="842963"/>
            <a:ext cx="478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kk-KZ" sz="2000" b="1">
                <a:solidFill>
                  <a:srgbClr val="767171"/>
                </a:solidFill>
                <a:latin typeface="Arial" pitchFamily="34" charset="0"/>
              </a:rPr>
              <a:t>ОСВОЕНИЕ КАПИТАЛЬНЫХ ЗАТРАТ</a:t>
            </a:r>
            <a:endParaRPr lang="en-US" sz="2000" b="1">
              <a:solidFill>
                <a:srgbClr val="767171"/>
              </a:solidFill>
              <a:latin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3239750"/>
            <a:ext cx="1829435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149" name="Прямоугольник 57"/>
          <p:cNvSpPr>
            <a:spLocks noChangeArrowheads="1"/>
          </p:cNvSpPr>
          <p:nvPr/>
        </p:nvSpPr>
        <p:spPr bwMode="auto">
          <a:xfrm>
            <a:off x="138113" y="13277850"/>
            <a:ext cx="1194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</a:rPr>
              <a:t>Предварительные производственные результаты деятельности АО «ЦАЭК» </a:t>
            </a:r>
            <a:r>
              <a:rPr lang="ru-RU" altLang="ru-RU" sz="2000" dirty="0" smtClean="0">
                <a:solidFill>
                  <a:srgbClr val="FFFFFF"/>
                </a:solidFill>
                <a:latin typeface="Arial" pitchFamily="34" charset="0"/>
              </a:rPr>
              <a:t>за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І</a:t>
            </a:r>
            <a:r>
              <a:rPr lang="kk-KZ" altLang="ru-RU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altLang="ru-RU" sz="2000" dirty="0" smtClean="0">
                <a:solidFill>
                  <a:srgbClr val="FFFFFF"/>
                </a:solidFill>
                <a:latin typeface="Arial" pitchFamily="34" charset="0"/>
              </a:rPr>
              <a:t>квартал </a:t>
            </a:r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</a:rPr>
              <a:t>201</a:t>
            </a:r>
            <a:r>
              <a:rPr lang="kk-KZ" altLang="ru-RU" sz="2000" dirty="0">
                <a:solidFill>
                  <a:srgbClr val="FFFFFF"/>
                </a:solidFill>
                <a:latin typeface="Arial" pitchFamily="34" charset="0"/>
              </a:rPr>
              <a:t>9</a:t>
            </a:r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</a:rPr>
              <a:t> года</a:t>
            </a:r>
          </a:p>
        </p:txBody>
      </p:sp>
      <p:sp>
        <p:nvSpPr>
          <p:cNvPr id="6150" name="Прямоугольник 58"/>
          <p:cNvSpPr>
            <a:spLocks noChangeArrowheads="1"/>
          </p:cNvSpPr>
          <p:nvPr/>
        </p:nvSpPr>
        <p:spPr bwMode="auto">
          <a:xfrm>
            <a:off x="17781588" y="132810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000" b="1">
                <a:solidFill>
                  <a:srgbClr val="FFFFFF"/>
                </a:solidFill>
                <a:latin typeface="Arial" pitchFamily="34" charset="0"/>
              </a:rPr>
              <a:t>7</a:t>
            </a:r>
            <a:endParaRPr lang="ru-RU" altLang="ru-RU" sz="2000" b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151" name="Picture 5" descr="C:\Users\n.amanzholov\Desktop\Транстепл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7864475"/>
            <a:ext cx="12128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C:\Users\n.amanzholov\Desktop\Трансэлектр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719263"/>
            <a:ext cx="8461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Группа 17"/>
          <p:cNvGrpSpPr>
            <a:grpSpLocks/>
          </p:cNvGrpSpPr>
          <p:nvPr/>
        </p:nvGrpSpPr>
        <p:grpSpPr bwMode="auto">
          <a:xfrm>
            <a:off x="-6350" y="0"/>
            <a:ext cx="18300700" cy="655638"/>
            <a:chOff x="-5753" y="0"/>
            <a:chExt cx="18299506" cy="65609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5753" y="0"/>
              <a:ext cx="18293156" cy="57666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599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20" name="Freeform 61"/>
            <p:cNvSpPr>
              <a:spLocks noChangeArrowheads="1"/>
            </p:cNvSpPr>
            <p:nvPr/>
          </p:nvSpPr>
          <p:spPr bwMode="auto">
            <a:xfrm>
              <a:off x="597" y="576664"/>
              <a:ext cx="18293156" cy="7943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8B049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>
                <a:solidFill>
                  <a:srgbClr val="EFA5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sp>
        <p:nvSpPr>
          <p:cNvPr id="6154" name="TextBox 20"/>
          <p:cNvSpPr txBox="1">
            <a:spLocks noChangeArrowheads="1"/>
          </p:cNvSpPr>
          <p:nvPr/>
        </p:nvSpPr>
        <p:spPr bwMode="auto">
          <a:xfrm>
            <a:off x="2417763" y="1781175"/>
            <a:ext cx="138588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D27A10"/>
                </a:solidFill>
                <a:latin typeface="Arial" panose="020B0604020202020204" pitchFamily="34" charset="0"/>
              </a:rPr>
              <a:t>СЕГМЕНТ «ТРАНСПОРТИРОВКА И РАСПРЕДЕЛЕНИЕ ЭЛЕКТРИЧЕСКОЙ ЭНЕРГИИ»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Освоение капитальных затрат составило </a:t>
            </a:r>
            <a:r>
              <a:rPr lang="ru-RU" altLang="ru-RU" sz="2000" dirty="0">
                <a:solidFill>
                  <a:prstClr val="black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3 028</a:t>
            </a:r>
            <a:r>
              <a:rPr lang="en-US" altLang="ru-RU" sz="2000" dirty="0">
                <a:solidFill>
                  <a:prstClr val="black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млн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тенге. Выполняются следующие виды работ:</a:t>
            </a:r>
          </a:p>
        </p:txBody>
      </p:sp>
      <p:sp>
        <p:nvSpPr>
          <p:cNvPr id="8203" name="TextBox 21"/>
          <p:cNvSpPr txBox="1">
            <a:spLocks noChangeArrowheads="1"/>
          </p:cNvSpPr>
          <p:nvPr/>
        </p:nvSpPr>
        <p:spPr bwMode="auto">
          <a:xfrm>
            <a:off x="2333625" y="7900988"/>
            <a:ext cx="13627100" cy="1631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2000" b="1" dirty="0">
                <a:solidFill>
                  <a:srgbClr val="D27A10"/>
                </a:solidFill>
                <a:latin typeface="Arial" panose="020B0604020202020204" pitchFamily="34" charset="0"/>
              </a:rPr>
              <a:t>СЕГМЕНТ «ТРАНСПОРТИРОВКА И РАСПРЕДЕЛЕНИЕ ТЕПЛОВОЙ ЭНЕРГИИ»</a:t>
            </a:r>
          </a:p>
          <a:p>
            <a:pPr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Освоение капитальных затрат составило</a:t>
            </a:r>
            <a:r>
              <a:rPr lang="en-US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910</a:t>
            </a:r>
            <a:r>
              <a:rPr lang="en-US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млн тенге:</a:t>
            </a:r>
          </a:p>
          <a:p>
            <a:pPr marL="342900" indent="-342900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- ведутся работы по реконструкции магистральных тепловых сетей с применением </a:t>
            </a:r>
            <a:r>
              <a:rPr lang="ru-RU" altLang="ru-RU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предизолированного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трубопровода в Павлодаре, Экибастузе и Петропавловске; </a:t>
            </a:r>
          </a:p>
          <a:p>
            <a:pPr marL="342900" indent="-342900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- продолжается внедрение Автоматизированной системы коммерческого учета тепловой энергии (АСКУТЭ).</a:t>
            </a:r>
          </a:p>
        </p:txBody>
      </p:sp>
      <p:sp>
        <p:nvSpPr>
          <p:cNvPr id="20492" name="TextBox 24"/>
          <p:cNvSpPr txBox="1">
            <a:spLocks noChangeArrowheads="1"/>
          </p:cNvSpPr>
          <p:nvPr/>
        </p:nvSpPr>
        <p:spPr bwMode="auto">
          <a:xfrm>
            <a:off x="2130425" y="3309938"/>
            <a:ext cx="5861050" cy="1938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2000" b="1" dirty="0">
                <a:solidFill>
                  <a:srgbClr val="D27A10"/>
                </a:solidFill>
                <a:latin typeface="Arial" pitchFamily="34" charset="0"/>
              </a:rPr>
              <a:t>АО «ПАВЛОДАРСКАЯ РЭК»</a:t>
            </a:r>
          </a:p>
          <a:p>
            <a:pPr marL="358775" indent="-342900" algn="just">
              <a:buFontTx/>
              <a:buChar char="-"/>
              <a:tabLst>
                <a:tab pos="536575" algn="l"/>
              </a:tabLst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Выполняется реконструкция, модернизация и техническое перевооружение электрических сетей;</a:t>
            </a:r>
          </a:p>
          <a:p>
            <a:pPr marL="358775" indent="-342900" algn="just">
              <a:buFontTx/>
              <a:buChar char="-"/>
              <a:tabLst>
                <a:tab pos="536575" algn="l"/>
              </a:tabLst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Производятся работы по созданию АСКУЭ и систем сбора и передачи данных.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30425" y="5419725"/>
            <a:ext cx="88773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D27A10"/>
                </a:solidFill>
                <a:latin typeface="Arial" panose="020B0604020202020204" pitchFamily="34" charset="0"/>
              </a:rPr>
              <a:t>АО «АКМОЛИНСКАЯ РЭК»</a:t>
            </a:r>
          </a:p>
          <a:p>
            <a:pPr marL="342900" indent="-342900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Выполняется реконструкция, модернизация и техническое перевооружение электрических сетей;</a:t>
            </a:r>
          </a:p>
          <a:p>
            <a:pPr marL="342900" indent="-342900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Выполняется строительство ВЛ 35 </a:t>
            </a:r>
            <a:r>
              <a:rPr lang="ru-RU" altLang="ru-RU" sz="2000" dirty="0" err="1">
                <a:solidFill>
                  <a:prstClr val="black"/>
                </a:solidFill>
                <a:latin typeface="Arial" pitchFamily="34" charset="0"/>
              </a:rPr>
              <a:t>кВ</a:t>
            </a: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;</a:t>
            </a:r>
          </a:p>
          <a:p>
            <a:pPr marL="342900" indent="-342900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Производятся работы по созданию АСКУЭ и систем сбора и передачи данных.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66213" y="3309938"/>
            <a:ext cx="65024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D27A10"/>
                </a:solidFill>
                <a:latin typeface="Arial" panose="020B0604020202020204" pitchFamily="34" charset="0"/>
              </a:rPr>
              <a:t>АО «СЕВЕРО-КАЗАХСТАНСКАЯ РЭК»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Выполняется реконструкция, модернизация и техническое перевооружение электрических сетей;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Выполняется строительство ВЛ 110 </a:t>
            </a:r>
            <a:r>
              <a:rPr lang="ru-RU" altLang="ru-RU" sz="2000" dirty="0" err="1">
                <a:solidFill>
                  <a:prstClr val="black"/>
                </a:solidFill>
                <a:latin typeface="Arial" pitchFamily="34" charset="0"/>
              </a:rPr>
              <a:t>кВ</a:t>
            </a: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Производятся работы по созданию АСКУЭ и систем сбора и передачи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787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722438" y="842963"/>
            <a:ext cx="31861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СПРАВКА И КОНТАКТЫ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1922125"/>
            <a:ext cx="18294350" cy="17938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79538" y="1836738"/>
            <a:ext cx="154114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828086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Акционерное общество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«Центрально-Азиатская Электроэнергетическая Корпорация» (АО «ЦАЭК») – вертикально интегрированная энергетическая компания, основана 8 августа 2008 года.</a:t>
            </a:r>
          </a:p>
          <a:p>
            <a:pPr algn="just" defTabSz="1828086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just" defTabSz="1828086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Суммарная установленная электрическая мощность АО «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ЦАЭК» составляет 1 3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18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МВт – по данному показателю Корпорация является лидером среди частных энергогенерирующих компаний Казахстана. Суммарная установленная тепловая мощность Корпорации – 2 9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81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Гкал/ч. Общая протяженность линий электропередачи – </a:t>
            </a:r>
            <a:r>
              <a:rPr lang="kk-K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48,5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тыс. км, тепловых сетей – 983 км. Корпорация обеспечивает электроэнергией более двух миллионов потребителей (с учетом семейственности).</a:t>
            </a:r>
          </a:p>
          <a:p>
            <a:pPr algn="just" defTabSz="1828086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just" defTabSz="1828086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Дочерние предприятия АО «ЦАЭК» в регионах Казахстана представлены двумя вертикально интегрированными энергетическими компаниями – АО «СЕВКАЗЭНЕРГО», АО «ПАВЛОДАРЭНЕРГО» – включающими все звенья энергоснабжения: генерацию, транспортировку и сбыт. В Акмолинской области Корпорация контролирует АО «Акмолинская распределительная электросетевая компания».</a:t>
            </a:r>
          </a:p>
        </p:txBody>
      </p:sp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1503363" y="12074525"/>
            <a:ext cx="15287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Arial" pitchFamily="34" charset="0"/>
              </a:rPr>
              <a:t>За дополнительной информацией обращайтесь в </a:t>
            </a:r>
          </a:p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Arial" pitchFamily="34" charset="0"/>
              </a:rPr>
              <a:t>Департамент по связям с общественностью АО «ЦАЭК»:</a:t>
            </a:r>
          </a:p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Arial" pitchFamily="34" charset="0"/>
              </a:rPr>
              <a:t>Тел: 8 (7172) 64-57-50, </a:t>
            </a:r>
            <a:r>
              <a:rPr lang="en-GB" altLang="ru-RU" sz="2400">
                <a:solidFill>
                  <a:schemeClr val="bg1"/>
                </a:solidFill>
                <a:latin typeface="Arial" pitchFamily="34" charset="0"/>
              </a:rPr>
              <a:t>e-mail: pr@energy.kz</a:t>
            </a:r>
          </a:p>
          <a:p>
            <a:pPr algn="ctr" eaLnBrk="1" hangingPunct="1"/>
            <a:r>
              <a:rPr lang="en-GB" altLang="ru-RU" sz="2400">
                <a:solidFill>
                  <a:schemeClr val="bg1"/>
                </a:solidFill>
                <a:latin typeface="Arial" pitchFamily="34" charset="0"/>
              </a:rPr>
              <a:t>web-site: www.caepco.kz</a:t>
            </a:r>
            <a:endParaRPr lang="ru-RU" altLang="ru-RU" sz="240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8199" name="Группа 6"/>
          <p:cNvGrpSpPr>
            <a:grpSpLocks/>
          </p:cNvGrpSpPr>
          <p:nvPr/>
        </p:nvGrpSpPr>
        <p:grpSpPr bwMode="auto">
          <a:xfrm>
            <a:off x="-6350" y="0"/>
            <a:ext cx="18300700" cy="655638"/>
            <a:chOff x="-5753" y="0"/>
            <a:chExt cx="18299506" cy="65609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5753" y="0"/>
              <a:ext cx="18293156" cy="57666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599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Freeform 61"/>
            <p:cNvSpPr>
              <a:spLocks noChangeArrowheads="1"/>
            </p:cNvSpPr>
            <p:nvPr/>
          </p:nvSpPr>
          <p:spPr bwMode="auto">
            <a:xfrm>
              <a:off x="597" y="576664"/>
              <a:ext cx="18293156" cy="7943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8B049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>
                <a:solidFill>
                  <a:srgbClr val="EFA5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.amanzholov\Desktop\содерж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-4763"/>
            <a:ext cx="9283700" cy="137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1722438" y="842963"/>
            <a:ext cx="20431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СОДЕРЖАНИЕ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/>
            </a:extLst>
          </p:cNvPr>
          <p:cNvSpPr/>
          <p:nvPr/>
        </p:nvSpPr>
        <p:spPr>
          <a:xfrm>
            <a:off x="0" y="13371513"/>
            <a:ext cx="18288000" cy="40011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Предварительные производственные результаты деятельности АО «ЦАЭК» за </a:t>
            </a:r>
            <a:r>
              <a:rPr lang="en-US" sz="2000" dirty="0">
                <a:latin typeface="Arial" pitchFamily="34" charset="0"/>
              </a:rPr>
              <a:t>I</a:t>
            </a:r>
            <a:r>
              <a:rPr lang="ru-RU" sz="2000" dirty="0" smtClean="0">
                <a:latin typeface="Arial" pitchFamily="34" charset="0"/>
              </a:rPr>
              <a:t>І</a:t>
            </a:r>
            <a:r>
              <a:rPr lang="kk-K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квартал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202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года</a:t>
            </a:r>
          </a:p>
        </p:txBody>
      </p:sp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-6350" y="0"/>
            <a:ext cx="18294350" cy="5762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Freeform 6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576263"/>
            <a:ext cx="18294350" cy="7937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47000">
                <a:srgbClr val="F8B049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99" dirty="0">
              <a:solidFill>
                <a:srgbClr val="EFA50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082675" y="4900613"/>
            <a:ext cx="11649075" cy="59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/>
          </a:p>
        </p:txBody>
      </p:sp>
      <p:sp>
        <p:nvSpPr>
          <p:cNvPr id="36" name="Прямоугольник 35">
            <a:extLst>
              <a:ext uri="{FF2B5EF4-FFF2-40B4-BE49-F238E27FC236}"/>
            </a:extLst>
          </p:cNvPr>
          <p:cNvSpPr/>
          <p:nvPr/>
        </p:nvSpPr>
        <p:spPr>
          <a:xfrm>
            <a:off x="1082675" y="5497513"/>
            <a:ext cx="11649075" cy="59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/>
          </a:p>
        </p:txBody>
      </p:sp>
      <p:sp>
        <p:nvSpPr>
          <p:cNvPr id="43" name="Прямоугольник 42">
            <a:extLst>
              <a:ext uri="{FF2B5EF4-FFF2-40B4-BE49-F238E27FC236}"/>
            </a:extLst>
          </p:cNvPr>
          <p:cNvSpPr/>
          <p:nvPr/>
        </p:nvSpPr>
        <p:spPr>
          <a:xfrm>
            <a:off x="1068388" y="6096000"/>
            <a:ext cx="11649075" cy="59848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/>
          </a:p>
        </p:txBody>
      </p:sp>
      <p:sp>
        <p:nvSpPr>
          <p:cNvPr id="46" name="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1082675" y="7308850"/>
            <a:ext cx="11649075" cy="598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/>
          </a:p>
        </p:txBody>
      </p:sp>
      <p:sp>
        <p:nvSpPr>
          <p:cNvPr id="47" name="Прямоугольник 46">
            <a:extLst>
              <a:ext uri="{FF2B5EF4-FFF2-40B4-BE49-F238E27FC236}"/>
            </a:extLst>
          </p:cNvPr>
          <p:cNvSpPr/>
          <p:nvPr/>
        </p:nvSpPr>
        <p:spPr>
          <a:xfrm>
            <a:off x="1068388" y="6694488"/>
            <a:ext cx="11649075" cy="5969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/>
          </a:p>
        </p:txBody>
      </p:sp>
      <p:sp>
        <p:nvSpPr>
          <p:cNvPr id="48" name="TextBox 47">
            <a:extLst>
              <a:ext uri="{FF2B5EF4-FFF2-40B4-BE49-F238E27FC236}"/>
            </a:extLst>
          </p:cNvPr>
          <p:cNvSpPr txBox="1"/>
          <p:nvPr/>
        </p:nvSpPr>
        <p:spPr>
          <a:xfrm>
            <a:off x="1260475" y="5040313"/>
            <a:ext cx="3095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Основные показатели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/>
            </a:extLst>
          </p:cNvPr>
          <p:cNvSpPr txBox="1"/>
          <p:nvPr/>
        </p:nvSpPr>
        <p:spPr>
          <a:xfrm>
            <a:off x="1260475" y="5616575"/>
            <a:ext cx="61515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Генерация электрической и тепловой энергии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/>
            </a:extLst>
          </p:cNvPr>
          <p:cNvSpPr txBox="1"/>
          <p:nvPr/>
        </p:nvSpPr>
        <p:spPr>
          <a:xfrm>
            <a:off x="1238250" y="6203950"/>
            <a:ext cx="10431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Транспортировка и распределение электрической энергии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/>
            </a:extLst>
          </p:cNvPr>
          <p:cNvSpPr txBox="1"/>
          <p:nvPr/>
        </p:nvSpPr>
        <p:spPr>
          <a:xfrm>
            <a:off x="1249363" y="6808788"/>
            <a:ext cx="92487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Освоение капитальных затрат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/>
            </a:extLst>
          </p:cNvPr>
          <p:cNvSpPr txBox="1"/>
          <p:nvPr/>
        </p:nvSpPr>
        <p:spPr>
          <a:xfrm>
            <a:off x="1260475" y="7423150"/>
            <a:ext cx="10471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Справка и контакты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/>
          <p:nvPr/>
        </p:nvSpPr>
        <p:spPr>
          <a:xfrm>
            <a:off x="12030075" y="5011738"/>
            <a:ext cx="3857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/>
            </a:extLst>
          </p:cNvPr>
          <p:cNvSpPr txBox="1"/>
          <p:nvPr/>
        </p:nvSpPr>
        <p:spPr>
          <a:xfrm>
            <a:off x="11822113" y="5621338"/>
            <a:ext cx="5619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4-5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/>
            </a:extLst>
          </p:cNvPr>
          <p:cNvSpPr txBox="1"/>
          <p:nvPr/>
        </p:nvSpPr>
        <p:spPr>
          <a:xfrm>
            <a:off x="11822113" y="6203950"/>
            <a:ext cx="6048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6-7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11834813" y="6808788"/>
            <a:ext cx="92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8-9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/>
            </a:extLst>
          </p:cNvPr>
          <p:cNvSpPr txBox="1"/>
          <p:nvPr/>
        </p:nvSpPr>
        <p:spPr>
          <a:xfrm>
            <a:off x="11834813" y="7445375"/>
            <a:ext cx="6492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10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1722438" y="842963"/>
            <a:ext cx="50879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ОСНОВНЫЕ ПОКАЗАТЕЛИ АО «ЦАЭК»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/>
            </a:extLst>
          </p:cNvPr>
          <p:cNvSpPr/>
          <p:nvPr/>
        </p:nvSpPr>
        <p:spPr>
          <a:xfrm>
            <a:off x="0" y="13239750"/>
            <a:ext cx="1829435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197" name="Прямоугольник 16"/>
          <p:cNvSpPr>
            <a:spLocks noChangeArrowheads="1"/>
          </p:cNvSpPr>
          <p:nvPr/>
        </p:nvSpPr>
        <p:spPr bwMode="auto">
          <a:xfrm>
            <a:off x="138113" y="13277850"/>
            <a:ext cx="1201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Предварительные производственные результаты деятельности АО «ЦАЭК» </a:t>
            </a:r>
            <a:r>
              <a:rPr lang="ru-RU" altLang="ru-RU" sz="2000" dirty="0" smtClean="0">
                <a:solidFill>
                  <a:schemeClr val="bg1"/>
                </a:solidFill>
                <a:latin typeface="Arial" pitchFamily="34" charset="0"/>
              </a:rPr>
              <a:t>за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I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І</a:t>
            </a:r>
            <a:r>
              <a:rPr lang="kk-KZ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Arial" pitchFamily="34" charset="0"/>
              </a:rPr>
              <a:t>квартал 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202</a:t>
            </a:r>
            <a:r>
              <a:rPr lang="en-US" altLang="ru-RU" sz="2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 года</a:t>
            </a:r>
          </a:p>
        </p:txBody>
      </p:sp>
      <p:sp>
        <p:nvSpPr>
          <p:cNvPr id="8198" name="Прямоугольник 101"/>
          <p:cNvSpPr>
            <a:spLocks noChangeArrowheads="1"/>
          </p:cNvSpPr>
          <p:nvPr/>
        </p:nvSpPr>
        <p:spPr bwMode="auto">
          <a:xfrm>
            <a:off x="17781588" y="132810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09" name="Freeform 6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576263"/>
            <a:ext cx="18294350" cy="7937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47000">
                <a:srgbClr val="F8B049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99" dirty="0">
              <a:solidFill>
                <a:srgbClr val="EFA50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/>
            </a:extLst>
          </p:cNvPr>
          <p:cNvSpPr/>
          <p:nvPr/>
        </p:nvSpPr>
        <p:spPr>
          <a:xfrm>
            <a:off x="-6350" y="0"/>
            <a:ext cx="18294350" cy="5762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27" name="Straight Connector 150">
            <a:extLst>
              <a:ext uri="{FF2B5EF4-FFF2-40B4-BE49-F238E27FC236}"/>
            </a:extLst>
          </p:cNvPr>
          <p:cNvCxnSpPr/>
          <p:nvPr/>
        </p:nvCxnSpPr>
        <p:spPr>
          <a:xfrm>
            <a:off x="7300913" y="10266363"/>
            <a:ext cx="0" cy="823912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9" name="TextBox 16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878887" y="10448925"/>
            <a:ext cx="655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kk-KZ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ЧИСЛЕННОСТЬ ПОТРЕБИТЕЛЕЙ ПО РЕГИОНАМ</a:t>
            </a:r>
            <a:endParaRPr lang="en-US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/>
            </a:extLst>
          </p:cNvPr>
          <p:cNvSpPr txBox="1"/>
          <p:nvPr/>
        </p:nvSpPr>
        <p:spPr>
          <a:xfrm>
            <a:off x="9140825" y="10982325"/>
            <a:ext cx="2913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Регион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/>
            </a:extLst>
          </p:cNvPr>
          <p:cNvSpPr txBox="1"/>
          <p:nvPr/>
        </p:nvSpPr>
        <p:spPr>
          <a:xfrm>
            <a:off x="9105900" y="11474450"/>
            <a:ext cx="3889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Павлодарская область</a:t>
            </a:r>
          </a:p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Северо-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К</a:t>
            </a:r>
            <a:r>
              <a:rPr lang="kk-K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азахстанская область</a:t>
            </a:r>
          </a:p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Акмолинская область</a:t>
            </a:r>
          </a:p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Всего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210" name="Straight Connector 150">
            <a:extLst>
              <a:ext uri="{FF2B5EF4-FFF2-40B4-BE49-F238E27FC236}"/>
            </a:extLst>
          </p:cNvPr>
          <p:cNvCxnSpPr/>
          <p:nvPr/>
        </p:nvCxnSpPr>
        <p:spPr>
          <a:xfrm>
            <a:off x="6418263" y="10191750"/>
            <a:ext cx="0" cy="2733675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/>
            </a:extLst>
          </p:cNvPr>
          <p:cNvSpPr txBox="1"/>
          <p:nvPr/>
        </p:nvSpPr>
        <p:spPr>
          <a:xfrm>
            <a:off x="15043150" y="10920413"/>
            <a:ext cx="26812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Теплоэнергия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207" name="TextBox 212"/>
          <p:cNvSpPr txBox="1">
            <a:spLocks noChangeArrowheads="1"/>
          </p:cNvSpPr>
          <p:nvPr/>
        </p:nvSpPr>
        <p:spPr bwMode="auto">
          <a:xfrm>
            <a:off x="12995275" y="11474450"/>
            <a:ext cx="16827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kk-KZ" altLang="ru-RU" sz="2000" dirty="0" smtClean="0">
                <a:solidFill>
                  <a:schemeClr val="accent2"/>
                </a:solidFill>
                <a:latin typeface="Arial" pitchFamily="34" charset="0"/>
              </a:rPr>
              <a:t>23</a:t>
            </a:r>
            <a:r>
              <a:rPr lang="ru-RU" altLang="ru-RU" sz="2000" dirty="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kk-KZ" altLang="ru-RU" sz="200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</a:rPr>
              <a:t>311</a:t>
            </a:r>
            <a:endParaRPr lang="kk-KZ" altLang="ru-RU" sz="2000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kk-KZ" altLang="ru-RU" sz="2000" dirty="0">
                <a:solidFill>
                  <a:schemeClr val="accent2"/>
                </a:solidFill>
                <a:latin typeface="Arial" pitchFamily="34" charset="0"/>
              </a:rPr>
              <a:t>165 </a:t>
            </a: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</a:rPr>
              <a:t>640</a:t>
            </a:r>
            <a:endParaRPr lang="kk-KZ" altLang="ru-RU" sz="2000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kk-KZ" altLang="ru-RU" sz="2000" dirty="0">
                <a:solidFill>
                  <a:schemeClr val="accent2"/>
                </a:solidFill>
                <a:latin typeface="Arial" pitchFamily="34" charset="0"/>
              </a:rPr>
              <a:t>127 </a:t>
            </a: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</a:rPr>
              <a:t>510</a:t>
            </a:r>
            <a:endParaRPr lang="kk-KZ" altLang="ru-RU" sz="2000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kk-KZ" altLang="ru-RU" sz="2400" b="1" dirty="0">
                <a:solidFill>
                  <a:schemeClr val="accent2"/>
                </a:solidFill>
                <a:latin typeface="Arial" pitchFamily="34" charset="0"/>
              </a:rPr>
              <a:t>52</a:t>
            </a:r>
            <a:r>
              <a:rPr lang="en-US" altLang="ru-RU" sz="2400" b="1" dirty="0">
                <a:solidFill>
                  <a:schemeClr val="accent2"/>
                </a:solidFill>
                <a:latin typeface="Arial" pitchFamily="34" charset="0"/>
              </a:rPr>
              <a:t>4</a:t>
            </a:r>
            <a:r>
              <a:rPr lang="kk-KZ" altLang="ru-RU" sz="24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2"/>
                </a:solidFill>
                <a:latin typeface="Arial" pitchFamily="34" charset="0"/>
              </a:rPr>
              <a:t>452</a:t>
            </a:r>
            <a:endParaRPr lang="kk-KZ" altLang="ru-RU" sz="2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208" name="TextBox 216"/>
          <p:cNvSpPr txBox="1">
            <a:spLocks noChangeArrowheads="1"/>
          </p:cNvSpPr>
          <p:nvPr/>
        </p:nvSpPr>
        <p:spPr bwMode="auto">
          <a:xfrm>
            <a:off x="15463838" y="11469688"/>
            <a:ext cx="16383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kk-KZ" altLang="ru-RU" sz="2000" dirty="0" smtClean="0">
                <a:solidFill>
                  <a:schemeClr val="accent2"/>
                </a:solidFill>
                <a:latin typeface="Arial" pitchFamily="34" charset="0"/>
              </a:rPr>
              <a:t>172</a:t>
            </a:r>
            <a:r>
              <a:rPr lang="kk-KZ" altLang="ru-RU" sz="200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</a:rPr>
              <a:t>665</a:t>
            </a:r>
            <a:endParaRPr lang="kk-KZ" altLang="ru-RU" sz="2000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kk-KZ" altLang="ru-RU" sz="2000" dirty="0">
                <a:solidFill>
                  <a:schemeClr val="accent2"/>
                </a:solidFill>
                <a:latin typeface="Arial" pitchFamily="34" charset="0"/>
              </a:rPr>
              <a:t>7</a:t>
            </a:r>
            <a:r>
              <a:rPr lang="ru-RU" altLang="ru-RU" sz="2000" dirty="0">
                <a:solidFill>
                  <a:schemeClr val="accent2"/>
                </a:solidFill>
                <a:latin typeface="Arial" pitchFamily="34" charset="0"/>
              </a:rPr>
              <a:t>7 </a:t>
            </a:r>
            <a:r>
              <a:rPr lang="ru-RU" altLang="ru-RU" sz="2000" dirty="0" smtClean="0">
                <a:solidFill>
                  <a:schemeClr val="accent2"/>
                </a:solidFill>
                <a:latin typeface="Arial" pitchFamily="34" charset="0"/>
              </a:rPr>
              <a:t>614</a:t>
            </a:r>
            <a:endParaRPr lang="kk-KZ" altLang="ru-RU" sz="2000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kk-KZ" altLang="ru-RU" sz="2000" dirty="0">
                <a:solidFill>
                  <a:schemeClr val="accent2"/>
                </a:solidFill>
                <a:latin typeface="Arial" pitchFamily="34" charset="0"/>
              </a:rPr>
              <a:t>-</a:t>
            </a:r>
          </a:p>
          <a:p>
            <a:pPr algn="ctr" eaLnBrk="1" hangingPunct="1">
              <a:lnSpc>
                <a:spcPct val="90000"/>
              </a:lnSpc>
            </a:pPr>
            <a:r>
              <a:rPr lang="kk-KZ" altLang="ru-RU" sz="2400" b="1" dirty="0" smtClean="0">
                <a:solidFill>
                  <a:schemeClr val="accent2"/>
                </a:solidFill>
                <a:latin typeface="Arial" pitchFamily="34" charset="0"/>
              </a:rPr>
              <a:t>250 </a:t>
            </a:r>
            <a:r>
              <a:rPr lang="ru-RU" altLang="ru-RU" sz="2400" b="1" dirty="0" smtClean="0">
                <a:solidFill>
                  <a:schemeClr val="accent2"/>
                </a:solidFill>
                <a:latin typeface="Arial" pitchFamily="34" charset="0"/>
              </a:rPr>
              <a:t>279</a:t>
            </a:r>
            <a:endParaRPr lang="kk-KZ" altLang="ru-RU" sz="2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cxnSp>
        <p:nvCxnSpPr>
          <p:cNvPr id="221" name="Straight Connector 150">
            <a:extLst>
              <a:ext uri="{FF2B5EF4-FFF2-40B4-BE49-F238E27FC236}"/>
            </a:extLst>
          </p:cNvPr>
          <p:cNvCxnSpPr/>
          <p:nvPr/>
        </p:nvCxnSpPr>
        <p:spPr>
          <a:xfrm>
            <a:off x="8631238" y="11166475"/>
            <a:ext cx="0" cy="1685925"/>
          </a:xfrm>
          <a:prstGeom prst="line">
            <a:avLst/>
          </a:prstGeom>
          <a:ln w="28575">
            <a:solidFill>
              <a:srgbClr val="EF9527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12719050" y="10906125"/>
            <a:ext cx="2651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Электроэнергия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211" name="Rectangle 2"/>
          <p:cNvSpPr>
            <a:spLocks/>
          </p:cNvSpPr>
          <p:nvPr/>
        </p:nvSpPr>
        <p:spPr bwMode="auto">
          <a:xfrm>
            <a:off x="2136775" y="2363788"/>
            <a:ext cx="149653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2000" dirty="0">
                <a:latin typeface="Arial" pitchFamily="34" charset="0"/>
              </a:rPr>
              <a:t>За 6 месяцев </a:t>
            </a:r>
            <a:r>
              <a:rPr lang="kk-KZ" sz="2000" dirty="0">
                <a:latin typeface="Arial" pitchFamily="34" charset="0"/>
              </a:rPr>
              <a:t>2023</a:t>
            </a:r>
            <a:r>
              <a:rPr lang="ru-RU" sz="2000" dirty="0">
                <a:latin typeface="Arial" pitchFamily="34" charset="0"/>
              </a:rPr>
              <a:t> год</a:t>
            </a:r>
            <a:r>
              <a:rPr lang="kk-KZ" sz="2000" dirty="0">
                <a:latin typeface="Arial" pitchFamily="34" charset="0"/>
              </a:rPr>
              <a:t>а</a:t>
            </a:r>
            <a:r>
              <a:rPr lang="ru-RU" sz="2000" dirty="0">
                <a:latin typeface="Arial" pitchFamily="34" charset="0"/>
              </a:rPr>
              <a:t> объем генерации электрической энергии по подразделениям Корпорации </a:t>
            </a:r>
            <a:r>
              <a:rPr lang="kk-KZ" sz="2000" dirty="0">
                <a:latin typeface="Arial" pitchFamily="34" charset="0"/>
              </a:rPr>
              <a:t>увеличился </a:t>
            </a:r>
            <a:r>
              <a:rPr lang="ru-RU" sz="2000" dirty="0">
                <a:latin typeface="Arial" pitchFamily="34" charset="0"/>
              </a:rPr>
              <a:t>на 7,6% в сравнении с </a:t>
            </a:r>
            <a:r>
              <a:rPr lang="kk-KZ" sz="2000" dirty="0">
                <a:latin typeface="Arial" pitchFamily="34" charset="0"/>
              </a:rPr>
              <a:t>первым полугодием </a:t>
            </a:r>
            <a:r>
              <a:rPr lang="ru-RU" sz="2000" dirty="0">
                <a:latin typeface="Arial" pitchFamily="34" charset="0"/>
              </a:rPr>
              <a:t>2022 года в связи с увеличением электрической нагрузки по АО «СЕВКАЗЭНЕРГО».</a:t>
            </a:r>
          </a:p>
          <a:p>
            <a:r>
              <a:rPr lang="ru-RU" sz="2000" dirty="0">
                <a:latin typeface="Arial" pitchFamily="34" charset="0"/>
              </a:rPr>
              <a:t>Объем выработки тепловой энергии снизился на 1,7% в сравнении с </a:t>
            </a:r>
            <a:r>
              <a:rPr lang="kk-KZ" sz="2000" dirty="0">
                <a:latin typeface="Arial" pitchFamily="34" charset="0"/>
              </a:rPr>
              <a:t>первым полугодием </a:t>
            </a:r>
            <a:r>
              <a:rPr lang="ru-RU" sz="2000" dirty="0">
                <a:latin typeface="Arial" pitchFamily="34" charset="0"/>
              </a:rPr>
              <a:t>2022 года в связи со снижением объемов потребления </a:t>
            </a:r>
            <a:r>
              <a:rPr lang="ru-RU" sz="2000" dirty="0" err="1">
                <a:latin typeface="Arial" pitchFamily="34" charset="0"/>
              </a:rPr>
              <a:t>теплоэнергии</a:t>
            </a:r>
            <a:r>
              <a:rPr lang="ru-RU" sz="2000" dirty="0">
                <a:latin typeface="Arial" pitchFamily="34" charset="0"/>
              </a:rPr>
              <a:t> потребителями по ТОО «</a:t>
            </a:r>
            <a:r>
              <a:rPr lang="ru-RU" sz="2000" dirty="0" err="1">
                <a:latin typeface="Arial" pitchFamily="34" charset="0"/>
              </a:rPr>
              <a:t>Экибастузтеплоэнерго</a:t>
            </a:r>
            <a:r>
              <a:rPr lang="ru-RU" sz="2000" dirty="0">
                <a:latin typeface="Arial" pitchFamily="34" charset="0"/>
              </a:rPr>
              <a:t>» из-за увеличения технологических нарушений на </a:t>
            </a:r>
            <a:r>
              <a:rPr lang="ru-RU" sz="2000" dirty="0" err="1">
                <a:latin typeface="Arial" pitchFamily="34" charset="0"/>
              </a:rPr>
              <a:t>котлоагрегатах</a:t>
            </a:r>
            <a:r>
              <a:rPr lang="ru-RU" sz="2000" dirty="0">
                <a:latin typeface="Arial" pitchFamily="34" charset="0"/>
              </a:rPr>
              <a:t> и тепловых сетях.</a:t>
            </a:r>
          </a:p>
        </p:txBody>
      </p:sp>
      <p:sp>
        <p:nvSpPr>
          <p:cNvPr id="8212" name="Rectangle 3"/>
          <p:cNvSpPr>
            <a:spLocks/>
          </p:cNvSpPr>
          <p:nvPr/>
        </p:nvSpPr>
        <p:spPr bwMode="auto">
          <a:xfrm>
            <a:off x="2089150" y="1825625"/>
            <a:ext cx="1577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127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kk-KZ" altLang="ru-RU" sz="2000" b="1">
                <a:solidFill>
                  <a:srgbClr val="D27A10"/>
                </a:solidFill>
                <a:latin typeface="Arial" pitchFamily="34" charset="0"/>
              </a:rPr>
              <a:t>ГЕНЕРАЦИЯ</a:t>
            </a:r>
            <a:endParaRPr lang="en-US" altLang="ru-RU" sz="2000" b="1">
              <a:solidFill>
                <a:srgbClr val="D27A10"/>
              </a:solidFill>
              <a:latin typeface="Arial" pitchFamily="34" charset="0"/>
            </a:endParaRPr>
          </a:p>
        </p:txBody>
      </p:sp>
      <p:sp>
        <p:nvSpPr>
          <p:cNvPr id="8213" name="Rectangle 4"/>
          <p:cNvSpPr>
            <a:spLocks/>
          </p:cNvSpPr>
          <p:nvPr/>
        </p:nvSpPr>
        <p:spPr bwMode="auto">
          <a:xfrm>
            <a:off x="2136775" y="5564188"/>
            <a:ext cx="1496536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2000" dirty="0">
                <a:latin typeface="Arial" pitchFamily="34" charset="0"/>
              </a:rPr>
              <a:t>Объем транспортировки и распределения электрической энергии увеличился на 0,1% в основном за счет увеличения объемов по АО «АРЭК» на 4,3%.</a:t>
            </a:r>
          </a:p>
          <a:p>
            <a:r>
              <a:rPr lang="ru-RU" sz="2000" dirty="0">
                <a:latin typeface="Arial" pitchFamily="34" charset="0"/>
              </a:rPr>
              <a:t>Объем транспортировки и распределения тепловой энергии уменьшился на 9,0% за счет снижения объемов по подразделениям АО «ПАВЛОДАРЭНЕРГО» с ТОО «</a:t>
            </a:r>
            <a:r>
              <a:rPr lang="ru-RU" sz="2000" dirty="0" err="1">
                <a:latin typeface="Arial" pitchFamily="34" charset="0"/>
              </a:rPr>
              <a:t>Экибастузтеплоэнерго</a:t>
            </a:r>
            <a:r>
              <a:rPr lang="ru-RU" sz="2000" dirty="0">
                <a:latin typeface="Arial" pitchFamily="34" charset="0"/>
              </a:rPr>
              <a:t>» на 16,2% из-за увеличения технологических нарушений на </a:t>
            </a:r>
            <a:r>
              <a:rPr lang="ru-RU" sz="2000" dirty="0" err="1">
                <a:latin typeface="Arial" pitchFamily="34" charset="0"/>
              </a:rPr>
              <a:t>котлоагрегатах</a:t>
            </a:r>
            <a:r>
              <a:rPr lang="ru-RU" sz="2000" dirty="0">
                <a:latin typeface="Arial" pitchFamily="34" charset="0"/>
              </a:rPr>
              <a:t> и тепловых сетях ТОО «</a:t>
            </a:r>
            <a:r>
              <a:rPr lang="ru-RU" sz="2000" dirty="0" err="1">
                <a:latin typeface="Arial" pitchFamily="34" charset="0"/>
              </a:rPr>
              <a:t>Экибастузтеплоэнерго</a:t>
            </a:r>
            <a:r>
              <a:rPr lang="ru-RU" sz="2000" dirty="0">
                <a:latin typeface="Arial" pitchFamily="34" charset="0"/>
              </a:rPr>
              <a:t>».</a:t>
            </a:r>
          </a:p>
        </p:txBody>
      </p:sp>
      <p:sp>
        <p:nvSpPr>
          <p:cNvPr id="8214" name="Rectangle 5"/>
          <p:cNvSpPr>
            <a:spLocks/>
          </p:cNvSpPr>
          <p:nvPr/>
        </p:nvSpPr>
        <p:spPr bwMode="auto">
          <a:xfrm>
            <a:off x="2116138" y="5110163"/>
            <a:ext cx="536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127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kk-KZ" altLang="ru-RU" sz="2000" b="1">
                <a:solidFill>
                  <a:srgbClr val="D27A10"/>
                </a:solidFill>
                <a:latin typeface="Arial" pitchFamily="34" charset="0"/>
              </a:rPr>
              <a:t>ТРАНСПОРТИРОВКА И РАСПРЕДЕЛЕНИЕ</a:t>
            </a:r>
            <a:endParaRPr lang="en-US" altLang="ru-RU" sz="2000" b="1">
              <a:solidFill>
                <a:srgbClr val="D27A10"/>
              </a:solidFill>
              <a:latin typeface="Arial" pitchFamily="34" charset="0"/>
            </a:endParaRPr>
          </a:p>
        </p:txBody>
      </p:sp>
      <p:sp>
        <p:nvSpPr>
          <p:cNvPr id="8215" name="Rectangle 6"/>
          <p:cNvSpPr>
            <a:spLocks/>
          </p:cNvSpPr>
          <p:nvPr/>
        </p:nvSpPr>
        <p:spPr bwMode="auto">
          <a:xfrm>
            <a:off x="2130425" y="7589838"/>
            <a:ext cx="80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25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kk-KZ" altLang="ru-RU" sz="2000" b="1">
                <a:solidFill>
                  <a:srgbClr val="D27A10"/>
                </a:solidFill>
                <a:latin typeface="Arial" pitchFamily="34" charset="0"/>
              </a:rPr>
              <a:t>СБЫТ</a:t>
            </a:r>
            <a:endParaRPr lang="en-US" altLang="ru-RU" sz="2000" b="1">
              <a:solidFill>
                <a:srgbClr val="D27A10"/>
              </a:solidFill>
              <a:latin typeface="Arial" pitchFamily="34" charset="0"/>
            </a:endParaRPr>
          </a:p>
        </p:txBody>
      </p:sp>
      <p:sp>
        <p:nvSpPr>
          <p:cNvPr id="8216" name="Rectangle 7"/>
          <p:cNvSpPr>
            <a:spLocks/>
          </p:cNvSpPr>
          <p:nvPr/>
        </p:nvSpPr>
        <p:spPr bwMode="auto">
          <a:xfrm>
            <a:off x="2136775" y="7866063"/>
            <a:ext cx="1496536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2000" dirty="0">
                <a:latin typeface="Arial" pitchFamily="34" charset="0"/>
              </a:rPr>
              <a:t>Объем товарного отпуска электрической энергии увеличился на 1,8 % за счет увеличения объемов товарного отпуска по АО «СЕВКАЗЭНЕРГО» на 15,1%.</a:t>
            </a:r>
          </a:p>
          <a:p>
            <a:r>
              <a:rPr lang="ru-RU" sz="2000" dirty="0">
                <a:latin typeface="Arial" pitchFamily="34" charset="0"/>
              </a:rPr>
              <a:t>Объем сбыта по тепловой энергии уменьшился на 5,6% за счет уменьшения объемов товарного отпуска по подразделениям АО «ПАВЛОДАРЭНЕРГО» с ТОО «</a:t>
            </a:r>
            <a:r>
              <a:rPr lang="ru-RU" sz="2000" dirty="0" err="1">
                <a:latin typeface="Arial" pitchFamily="34" charset="0"/>
              </a:rPr>
              <a:t>Экибастузтеплоэнерго</a:t>
            </a:r>
            <a:r>
              <a:rPr lang="ru-RU" sz="2000" dirty="0">
                <a:latin typeface="Arial" pitchFamily="34" charset="0"/>
              </a:rPr>
              <a:t>» на 11,0%.</a:t>
            </a:r>
            <a:endParaRPr lang="ru-RU" altLang="ru-RU" sz="2000" dirty="0">
              <a:latin typeface="Arial" pitchFamily="34" charset="0"/>
            </a:endParaRPr>
          </a:p>
        </p:txBody>
      </p:sp>
      <p:pic>
        <p:nvPicPr>
          <p:cNvPr id="821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6738"/>
            <a:ext cx="9302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78375"/>
            <a:ext cx="9715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7667625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>
            <a:extLst>
              <a:ext uri="{FF2B5EF4-FFF2-40B4-BE49-F238E27FC236}"/>
            </a:extLst>
          </p:cNvPr>
          <p:cNvCxnSpPr/>
          <p:nvPr/>
        </p:nvCxnSpPr>
        <p:spPr>
          <a:xfrm>
            <a:off x="2089150" y="10223500"/>
            <a:ext cx="1469072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116138" y="10448925"/>
            <a:ext cx="415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kk-KZ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УСТАНОВЛЕННАЯ МОЩНОСТЬ</a:t>
            </a:r>
            <a:endParaRPr lang="en-US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2014538" y="11469688"/>
            <a:ext cx="52038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Электрическая мощность, МВт</a:t>
            </a:r>
          </a:p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Тепловая мощность, Гкал/ч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/>
            </a:extLst>
          </p:cNvPr>
          <p:cNvSpPr txBox="1"/>
          <p:nvPr/>
        </p:nvSpPr>
        <p:spPr>
          <a:xfrm>
            <a:off x="6985000" y="11485563"/>
            <a:ext cx="10017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latin typeface="Arial" panose="020B0604020202020204" pitchFamily="34" charset="0"/>
              </a:rPr>
              <a:t>1 3</a:t>
            </a:r>
            <a:r>
              <a:rPr lang="en-US" sz="2000" b="1" dirty="0">
                <a:latin typeface="Arial" panose="020B0604020202020204" pitchFamily="34" charset="0"/>
              </a:rPr>
              <a:t>18</a:t>
            </a:r>
            <a:endParaRPr lang="kk-KZ" sz="2000" b="1" dirty="0">
              <a:latin typeface="Arial" panose="020B0604020202020204" pitchFamily="34" charset="0"/>
            </a:endParaRPr>
          </a:p>
          <a:p>
            <a:pPr algn="ctr"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ctr"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ctr"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latin typeface="Arial" panose="020B0604020202020204" pitchFamily="34" charset="0"/>
              </a:rPr>
              <a:t>2 9</a:t>
            </a:r>
            <a:r>
              <a:rPr lang="en-US" sz="2000" b="1" dirty="0">
                <a:latin typeface="Arial" panose="020B0604020202020204" pitchFamily="34" charset="0"/>
              </a:rPr>
              <a:t>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2"/>
          <p:cNvSpPr txBox="1">
            <a:spLocks noChangeArrowheads="1"/>
          </p:cNvSpPr>
          <p:nvPr/>
        </p:nvSpPr>
        <p:spPr bwMode="auto">
          <a:xfrm>
            <a:off x="1082675" y="1762125"/>
            <a:ext cx="16571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latin typeface="Arial" pitchFamily="34" charset="0"/>
              </a:rPr>
              <a:t>За</a:t>
            </a:r>
            <a:r>
              <a:rPr lang="kk-KZ" sz="2000" dirty="0">
                <a:latin typeface="Arial" pitchFamily="34" charset="0"/>
              </a:rPr>
              <a:t> 6 месяцев </a:t>
            </a:r>
            <a:r>
              <a:rPr lang="ru-RU" sz="2000" dirty="0">
                <a:latin typeface="Arial" pitchFamily="34" charset="0"/>
              </a:rPr>
              <a:t>2023 года объем выработки электрической энергии по подразделениям Корпорации составил 3 000,5 млн. </a:t>
            </a:r>
            <a:r>
              <a:rPr lang="ru-RU" sz="2000" dirty="0" err="1">
                <a:latin typeface="Arial" pitchFamily="34" charset="0"/>
              </a:rPr>
              <a:t>кВтч</a:t>
            </a:r>
            <a:r>
              <a:rPr lang="ru-RU" sz="2000" dirty="0">
                <a:latin typeface="Arial" pitchFamily="34" charset="0"/>
              </a:rPr>
              <a:t>. Данный показатель </a:t>
            </a:r>
            <a:r>
              <a:rPr lang="kk-KZ" sz="2000" dirty="0">
                <a:latin typeface="Arial" pitchFamily="34" charset="0"/>
              </a:rPr>
              <a:t>увеличился</a:t>
            </a:r>
            <a:r>
              <a:rPr lang="ru-RU" sz="2000" dirty="0">
                <a:latin typeface="Arial" pitchFamily="34" charset="0"/>
              </a:rPr>
              <a:t> на 7,6% по сравнению с первым</a:t>
            </a:r>
            <a:r>
              <a:rPr lang="kk-KZ" sz="2000" dirty="0">
                <a:latin typeface="Arial" pitchFamily="34" charset="0"/>
              </a:rPr>
              <a:t> полугодием </a:t>
            </a:r>
            <a:r>
              <a:rPr lang="ru-RU" sz="2000" dirty="0">
                <a:latin typeface="Arial" pitchFamily="34" charset="0"/>
              </a:rPr>
              <a:t>2022 год</a:t>
            </a:r>
            <a:r>
              <a:rPr lang="kk-KZ" sz="2000" dirty="0">
                <a:latin typeface="Arial" pitchFamily="34" charset="0"/>
              </a:rPr>
              <a:t>а</a:t>
            </a:r>
            <a:r>
              <a:rPr lang="ru-RU" sz="2000" dirty="0">
                <a:latin typeface="Arial" pitchFamily="34" charset="0"/>
              </a:rPr>
              <a:t>, когда было выработано 2787,9 млн. </a:t>
            </a:r>
            <a:r>
              <a:rPr lang="ru-RU" sz="2000" dirty="0" err="1">
                <a:latin typeface="Arial" pitchFamily="34" charset="0"/>
              </a:rPr>
              <a:t>кВтч</a:t>
            </a:r>
            <a:r>
              <a:rPr lang="ru-RU" sz="2000" dirty="0">
                <a:latin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</a:rPr>
              <a:t>Отпуск электрической энергии с шин </a:t>
            </a:r>
            <a:r>
              <a:rPr lang="kk-KZ" sz="2000" dirty="0">
                <a:latin typeface="Arial" pitchFamily="34" charset="0"/>
              </a:rPr>
              <a:t>6 месяцев </a:t>
            </a:r>
            <a:r>
              <a:rPr lang="ru-RU" sz="2000" dirty="0">
                <a:latin typeface="Arial" pitchFamily="34" charset="0"/>
              </a:rPr>
              <a:t>2023 года увеличился на 196,9 млн. </a:t>
            </a:r>
            <a:r>
              <a:rPr lang="ru-RU" sz="2000" dirty="0" err="1">
                <a:latin typeface="Arial" pitchFamily="34" charset="0"/>
              </a:rPr>
              <a:t>кВтч</a:t>
            </a:r>
            <a:r>
              <a:rPr lang="ru-RU" sz="2000" dirty="0">
                <a:latin typeface="Arial" pitchFamily="34" charset="0"/>
              </a:rPr>
              <a:t> (8,3%) по сравнению с аналогичным периодом 2022 года и составил 2567,7 млн. </a:t>
            </a:r>
            <a:r>
              <a:rPr lang="ru-RU" sz="2000" dirty="0" err="1">
                <a:latin typeface="Arial" pitchFamily="34" charset="0"/>
              </a:rPr>
              <a:t>кВтч</a:t>
            </a:r>
            <a:r>
              <a:rPr lang="ru-RU" sz="2000" dirty="0">
                <a:latin typeface="Arial" pitchFamily="34" charset="0"/>
              </a:rPr>
              <a:t>.  При этом снижение расхода электроэнергии на собственные нужды, отнесенных к выработке электроэнергии в относительном выражении, составило 0,6%.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1284288" y="5064125"/>
            <a:ext cx="1585118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/>
            </a:extLst>
          </p:cNvPr>
          <p:cNvSpPr/>
          <p:nvPr/>
        </p:nvSpPr>
        <p:spPr>
          <a:xfrm>
            <a:off x="0" y="13239750"/>
            <a:ext cx="1829435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45" name="Прямоугольник 148"/>
          <p:cNvSpPr>
            <a:spLocks noChangeArrowheads="1"/>
          </p:cNvSpPr>
          <p:nvPr/>
        </p:nvSpPr>
        <p:spPr bwMode="auto">
          <a:xfrm>
            <a:off x="138113" y="13277850"/>
            <a:ext cx="1208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Предварительные производственные результаты деятельности АО «ЦАЭК» </a:t>
            </a:r>
            <a:r>
              <a:rPr lang="ru-RU" altLang="ru-RU" sz="2000" dirty="0" smtClean="0">
                <a:solidFill>
                  <a:schemeClr val="bg1"/>
                </a:solidFill>
                <a:latin typeface="Arial" pitchFamily="34" charset="0"/>
              </a:rPr>
              <a:t>за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I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І</a:t>
            </a:r>
            <a:r>
              <a:rPr lang="kk-KZ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Arial" pitchFamily="34" charset="0"/>
              </a:rPr>
              <a:t>квартал 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202</a:t>
            </a:r>
            <a:r>
              <a:rPr lang="en-US" altLang="ru-RU" sz="2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 года</a:t>
            </a:r>
          </a:p>
        </p:txBody>
      </p:sp>
      <p:sp>
        <p:nvSpPr>
          <p:cNvPr id="10246" name="Прямоугольник 149"/>
          <p:cNvSpPr>
            <a:spLocks noChangeArrowheads="1"/>
          </p:cNvSpPr>
          <p:nvPr/>
        </p:nvSpPr>
        <p:spPr bwMode="auto">
          <a:xfrm>
            <a:off x="17781588" y="132810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000" b="1">
                <a:solidFill>
                  <a:schemeClr val="bg1"/>
                </a:solidFill>
                <a:latin typeface="Arial" pitchFamily="34" charset="0"/>
              </a:rPr>
              <a:t>4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247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/>
            </a:extLst>
          </p:cNvPr>
          <p:cNvSpPr txBox="1"/>
          <p:nvPr/>
        </p:nvSpPr>
        <p:spPr>
          <a:xfrm>
            <a:off x="1722438" y="842963"/>
            <a:ext cx="53959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ГЕНЕРАЦИЯ ЭЛЕКТРИЧЕСКОЙ ЭНЕРГИИ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0249" name="Группа 4"/>
          <p:cNvGrpSpPr>
            <a:grpSpLocks/>
          </p:cNvGrpSpPr>
          <p:nvPr/>
        </p:nvGrpSpPr>
        <p:grpSpPr bwMode="auto">
          <a:xfrm>
            <a:off x="-6350" y="0"/>
            <a:ext cx="18300700" cy="655638"/>
            <a:chOff x="-5753" y="0"/>
            <a:chExt cx="18299506" cy="656094"/>
          </a:xfrm>
        </p:grpSpPr>
        <p:sp>
          <p:nvSpPr>
            <p:cNvPr id="59" name="Прямоугольник 5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5753" y="0"/>
              <a:ext cx="18293156" cy="57666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599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Freeform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576664"/>
              <a:ext cx="18293156" cy="7943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8B049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>
                <a:solidFill>
                  <a:srgbClr val="EFA5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sp>
        <p:nvSpPr>
          <p:cNvPr id="10251" name="TextBox 71"/>
          <p:cNvSpPr txBox="1">
            <a:spLocks noChangeArrowheads="1"/>
          </p:cNvSpPr>
          <p:nvPr/>
        </p:nvSpPr>
        <p:spPr bwMode="auto">
          <a:xfrm>
            <a:off x="2735263" y="9596438"/>
            <a:ext cx="1776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000" b="1" dirty="0">
                <a:solidFill>
                  <a:schemeClr val="bg1"/>
                </a:solidFill>
                <a:latin typeface="Arial" pitchFamily="34" charset="0"/>
              </a:rPr>
              <a:t>1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</a:rPr>
              <a:t>110</a:t>
            </a:r>
            <a:r>
              <a:rPr lang="en-US" altLang="ru-RU" sz="2000" b="1" dirty="0">
                <a:solidFill>
                  <a:schemeClr val="bg1"/>
                </a:solidFill>
                <a:latin typeface="Arial" pitchFamily="34" charset="0"/>
              </a:rPr>
              <a:t>,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</a:rPr>
              <a:t>3</a:t>
            </a: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52" name="TextBox 71"/>
          <p:cNvSpPr txBox="1">
            <a:spLocks noChangeArrowheads="1"/>
          </p:cNvSpPr>
          <p:nvPr/>
        </p:nvSpPr>
        <p:spPr bwMode="auto">
          <a:xfrm>
            <a:off x="10626725" y="10164763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000" b="1" dirty="0">
                <a:solidFill>
                  <a:schemeClr val="bg1"/>
                </a:solidFill>
                <a:latin typeface="Arial" pitchFamily="34" charset="0"/>
              </a:rPr>
              <a:t>10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</a:rPr>
              <a:t>39,3</a:t>
            </a:r>
          </a:p>
        </p:txBody>
      </p:sp>
      <p:sp>
        <p:nvSpPr>
          <p:cNvPr id="5140" name="TextBox 7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280150" y="7356475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5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73,6</a:t>
            </a: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5141" name="TextBox 7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345993" y="7356475"/>
            <a:ext cx="1665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592,1</a:t>
            </a: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/>
            </a:extLst>
          </p:cNvPr>
          <p:cNvSpPr txBox="1"/>
          <p:nvPr/>
        </p:nvSpPr>
        <p:spPr>
          <a:xfrm>
            <a:off x="6540177" y="5715055"/>
            <a:ext cx="2198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16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83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/>
            </a:extLst>
          </p:cNvPr>
          <p:cNvSpPr txBox="1"/>
          <p:nvPr/>
        </p:nvSpPr>
        <p:spPr>
          <a:xfrm>
            <a:off x="3079294" y="5715055"/>
            <a:ext cx="2198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1631,4</a:t>
            </a:r>
          </a:p>
        </p:txBody>
      </p:sp>
      <p:sp>
        <p:nvSpPr>
          <p:cNvPr id="26" name="TextBox 25">
            <a:extLst>
              <a:ext uri="{FF2B5EF4-FFF2-40B4-BE49-F238E27FC236}"/>
            </a:extLst>
          </p:cNvPr>
          <p:cNvSpPr txBox="1"/>
          <p:nvPr/>
        </p:nvSpPr>
        <p:spPr>
          <a:xfrm>
            <a:off x="1271588" y="5227638"/>
            <a:ext cx="165735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1400" i="1" dirty="0">
                <a:latin typeface="Arial" panose="020B0604020202020204" pitchFamily="34" charset="0"/>
              </a:rPr>
              <a:t>(млн кВт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ч)</a:t>
            </a:r>
            <a:endParaRPr lang="ru-RU" sz="1400" i="1" dirty="0">
              <a:latin typeface="Arial" panose="020B0604020202020204" pitchFamily="34" charset="0"/>
            </a:endParaRPr>
          </a:p>
        </p:txBody>
      </p:sp>
      <p:sp>
        <p:nvSpPr>
          <p:cNvPr id="10258" name="TextBox 61"/>
          <p:cNvSpPr txBox="1">
            <a:spLocks noChangeArrowheads="1"/>
          </p:cNvSpPr>
          <p:nvPr/>
        </p:nvSpPr>
        <p:spPr bwMode="auto">
          <a:xfrm>
            <a:off x="6332538" y="9964738"/>
            <a:ext cx="1735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1110</a:t>
            </a:r>
            <a:r>
              <a:rPr lang="en-US" altLang="ru-RU" sz="2000" b="1">
                <a:solidFill>
                  <a:schemeClr val="bg1"/>
                </a:solidFill>
                <a:latin typeface="Arial" pitchFamily="34" charset="0"/>
              </a:rPr>
              <a:t>,3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35187"/>
              </p:ext>
            </p:extLst>
          </p:nvPr>
        </p:nvGraphicFramePr>
        <p:xfrm>
          <a:off x="1503364" y="5726734"/>
          <a:ext cx="7454657" cy="5261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57"/>
                <a:gridCol w="1355482"/>
                <a:gridCol w="1759868"/>
                <a:gridCol w="1489950"/>
              </a:tblGrid>
              <a:tr h="1180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ГЕНЕРАЦИЯ ЭЛЕКТРИЧЕСКОЙ ЭНЕРГИИ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</a:tr>
              <a:tr h="663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1 369,1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1 104,0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97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ПАВЛОДАРЭНЕРГО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ТОО «Экибастузтеплоэнерго», ТОО «ЦАТЭК Green Energy»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873,5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9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СЕВКАЗЭНЕРГО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04508"/>
              </p:ext>
            </p:extLst>
          </p:nvPr>
        </p:nvGraphicFramePr>
        <p:xfrm>
          <a:off x="9368631" y="5715055"/>
          <a:ext cx="7431532" cy="5288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4816"/>
                <a:gridCol w="1603691"/>
                <a:gridCol w="1142861"/>
                <a:gridCol w="1330164"/>
              </a:tblGrid>
              <a:tr h="1187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ГЕНЕРАЦИЯ ЭЛЕКТРИЧЕСКОЙ ЭНЕРГИИ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2023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2022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</a:tr>
              <a:tr h="666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3 000,5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2 787,9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09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ПАВЛОДАРЭНЕРГО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ТОО «Экибастузтеплоэнерго», ТОО «ЦАТЭК Green Energy»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1 905,4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1 983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2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СЕВКАЗЭНЕРГО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1 095,0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2"/>
          <p:cNvSpPr txBox="1">
            <a:spLocks noChangeArrowheads="1"/>
          </p:cNvSpPr>
          <p:nvPr/>
        </p:nvSpPr>
        <p:spPr bwMode="auto">
          <a:xfrm>
            <a:off x="1082675" y="1762125"/>
            <a:ext cx="165719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rial" pitchFamily="34" charset="0"/>
              </a:rPr>
              <a:t>Генерация тепловой энергии (тыс. Гкал)</a:t>
            </a:r>
            <a:endParaRPr lang="ru-RU" sz="2000" dirty="0">
              <a:latin typeface="Arial" pitchFamily="34" charset="0"/>
            </a:endParaRPr>
          </a:p>
          <a:p>
            <a:r>
              <a:rPr lang="ru-RU" sz="2000" b="1" dirty="0">
                <a:latin typeface="Arial" pitchFamily="34" charset="0"/>
              </a:rPr>
              <a:t> </a:t>
            </a:r>
            <a:endParaRPr lang="ru-RU" sz="2000" dirty="0">
              <a:latin typeface="Arial" pitchFamily="34" charset="0"/>
            </a:endParaRPr>
          </a:p>
          <a:p>
            <a:r>
              <a:rPr lang="ru-RU" sz="2000" dirty="0">
                <a:latin typeface="Arial" pitchFamily="34" charset="0"/>
              </a:rPr>
              <a:t>Объем выработки тепловой энергии за 6 месяцев 2023 год</a:t>
            </a:r>
            <a:r>
              <a:rPr lang="kk-KZ" sz="2000" dirty="0">
                <a:latin typeface="Arial" pitchFamily="34" charset="0"/>
              </a:rPr>
              <a:t>а </a:t>
            </a:r>
            <a:r>
              <a:rPr lang="ru-RU" sz="2000" dirty="0">
                <a:latin typeface="Arial" pitchFamily="34" charset="0"/>
              </a:rPr>
              <a:t>составил 3 297,8</a:t>
            </a:r>
            <a:r>
              <a:rPr lang="ru-RU" sz="2000" b="1" dirty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</a:rPr>
              <a:t>тыс. Гкал и </a:t>
            </a:r>
            <a:r>
              <a:rPr lang="ru-RU" sz="2000" strike="sngStrike" dirty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</a:rPr>
              <a:t> уменьшился на 1,7% по сравнению с </a:t>
            </a:r>
            <a:r>
              <a:rPr lang="kk-KZ" sz="2000" dirty="0">
                <a:latin typeface="Arial" pitchFamily="34" charset="0"/>
              </a:rPr>
              <a:t>первым полугодием 2022 </a:t>
            </a:r>
            <a:r>
              <a:rPr lang="ru-RU" sz="2000" dirty="0">
                <a:latin typeface="Arial" pitchFamily="34" charset="0"/>
              </a:rPr>
              <a:t>год</a:t>
            </a:r>
            <a:r>
              <a:rPr lang="kk-KZ" sz="2000" dirty="0">
                <a:latin typeface="Arial" pitchFamily="34" charset="0"/>
              </a:rPr>
              <a:t>а в связи с уменьшением объемов потребления теплоэнергии потребителями по подразделениям АО «ПАВЛОДАРЭНЕРГО» на 6,5%. </a:t>
            </a:r>
            <a:r>
              <a:rPr lang="ru-RU" sz="2000" dirty="0">
                <a:latin typeface="Arial" pitchFamily="34" charset="0"/>
              </a:rPr>
              <a:t>В первом полугодии отчетного года средняя температура наружного воздуха составила </a:t>
            </a:r>
            <a:r>
              <a:rPr lang="ru-RU" sz="2000" b="1" dirty="0">
                <a:latin typeface="Arial" pitchFamily="34" charset="0"/>
              </a:rPr>
              <a:t>+</a:t>
            </a:r>
            <a:r>
              <a:rPr lang="ru-RU" sz="2000" dirty="0">
                <a:latin typeface="Arial" pitchFamily="34" charset="0"/>
              </a:rPr>
              <a:t>3,3 </a:t>
            </a:r>
            <a:r>
              <a:rPr lang="ru-RU" sz="2000" baseline="30000" dirty="0" err="1">
                <a:latin typeface="Arial" pitchFamily="34" charset="0"/>
              </a:rPr>
              <a:t>о</a:t>
            </a:r>
            <a:r>
              <a:rPr lang="ru-RU" sz="2000" dirty="0" err="1">
                <a:latin typeface="Arial" pitchFamily="34" charset="0"/>
              </a:rPr>
              <a:t>С</a:t>
            </a:r>
            <a:r>
              <a:rPr lang="ru-RU" sz="2000" dirty="0">
                <a:latin typeface="Arial" pitchFamily="34" charset="0"/>
              </a:rPr>
              <a:t>, тогда как в 2022 году </a:t>
            </a:r>
            <a:r>
              <a:rPr lang="ru-RU" sz="2000" b="1" dirty="0">
                <a:latin typeface="Arial" pitchFamily="34" charset="0"/>
              </a:rPr>
              <a:t>+</a:t>
            </a:r>
            <a:r>
              <a:rPr lang="ru-RU" sz="2000" dirty="0">
                <a:latin typeface="Arial" pitchFamily="34" charset="0"/>
              </a:rPr>
              <a:t>3,2 </a:t>
            </a:r>
            <a:r>
              <a:rPr lang="ru-RU" sz="2000" baseline="30000" dirty="0" err="1">
                <a:latin typeface="Arial" pitchFamily="34" charset="0"/>
              </a:rPr>
              <a:t>о</a:t>
            </a:r>
            <a:r>
              <a:rPr lang="ru-RU" sz="2000" dirty="0" err="1">
                <a:latin typeface="Arial" pitchFamily="34" charset="0"/>
              </a:rPr>
              <a:t>С</a:t>
            </a:r>
            <a:r>
              <a:rPr lang="ru-RU" sz="2000" dirty="0">
                <a:latin typeface="Arial" pitchFamily="34" charset="0"/>
              </a:rPr>
              <a:t>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1284288" y="5064125"/>
            <a:ext cx="1585118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/>
            </a:extLst>
          </p:cNvPr>
          <p:cNvSpPr/>
          <p:nvPr/>
        </p:nvSpPr>
        <p:spPr>
          <a:xfrm>
            <a:off x="0" y="13239750"/>
            <a:ext cx="1829435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293" name="Прямоугольник 148"/>
          <p:cNvSpPr>
            <a:spLocks noChangeArrowheads="1"/>
          </p:cNvSpPr>
          <p:nvPr/>
        </p:nvSpPr>
        <p:spPr bwMode="auto">
          <a:xfrm>
            <a:off x="138113" y="13277850"/>
            <a:ext cx="1201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Предварительные производственные результаты деятельности АО «ЦАЭК» </a:t>
            </a:r>
            <a:r>
              <a:rPr lang="ru-RU" altLang="ru-RU" sz="2000" dirty="0" smtClean="0">
                <a:solidFill>
                  <a:schemeClr val="bg1"/>
                </a:solidFill>
                <a:latin typeface="Arial" pitchFamily="34" charset="0"/>
              </a:rPr>
              <a:t>за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I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І</a:t>
            </a:r>
            <a:r>
              <a:rPr lang="kk-KZ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Arial" pitchFamily="34" charset="0"/>
              </a:rPr>
              <a:t>квартал 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202</a:t>
            </a:r>
            <a:r>
              <a:rPr lang="en-US" altLang="ru-RU" sz="2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 года</a:t>
            </a:r>
          </a:p>
        </p:txBody>
      </p:sp>
      <p:sp>
        <p:nvSpPr>
          <p:cNvPr id="12294" name="Прямоугольник 149"/>
          <p:cNvSpPr>
            <a:spLocks noChangeArrowheads="1"/>
          </p:cNvSpPr>
          <p:nvPr/>
        </p:nvSpPr>
        <p:spPr bwMode="auto">
          <a:xfrm>
            <a:off x="17781588" y="132810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5</a:t>
            </a:r>
          </a:p>
        </p:txBody>
      </p:sp>
      <p:pic>
        <p:nvPicPr>
          <p:cNvPr id="12295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/>
            </a:extLst>
          </p:cNvPr>
          <p:cNvSpPr txBox="1"/>
          <p:nvPr/>
        </p:nvSpPr>
        <p:spPr>
          <a:xfrm>
            <a:off x="1722438" y="842963"/>
            <a:ext cx="4572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ГЕНЕРАЦИЯ ТЕПЛОВОЙ ЭНЕРГИИ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2297" name="Группа 4"/>
          <p:cNvGrpSpPr>
            <a:grpSpLocks/>
          </p:cNvGrpSpPr>
          <p:nvPr/>
        </p:nvGrpSpPr>
        <p:grpSpPr bwMode="auto">
          <a:xfrm>
            <a:off x="-6350" y="0"/>
            <a:ext cx="18300700" cy="655638"/>
            <a:chOff x="-5753" y="0"/>
            <a:chExt cx="18299506" cy="656094"/>
          </a:xfrm>
        </p:grpSpPr>
        <p:sp>
          <p:nvSpPr>
            <p:cNvPr id="59" name="Прямоугольник 5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5753" y="0"/>
              <a:ext cx="18293156" cy="57666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599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Freeform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576664"/>
              <a:ext cx="18293156" cy="7943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8B049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>
                <a:solidFill>
                  <a:srgbClr val="EFA5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/>
            </a:extLst>
          </p:cNvPr>
          <p:cNvSpPr txBox="1"/>
          <p:nvPr/>
        </p:nvSpPr>
        <p:spPr>
          <a:xfrm>
            <a:off x="1271588" y="5227638"/>
            <a:ext cx="165735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1400" i="1" dirty="0">
                <a:latin typeface="Arial" panose="020B0604020202020204" pitchFamily="34" charset="0"/>
              </a:rPr>
              <a:t>(тыс. Гкал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</a:endParaRPr>
          </a:p>
        </p:txBody>
      </p:sp>
      <p:sp>
        <p:nvSpPr>
          <p:cNvPr id="12303" name="TextBox 38"/>
          <p:cNvSpPr txBox="1">
            <a:spLocks noChangeArrowheads="1"/>
          </p:cNvSpPr>
          <p:nvPr/>
        </p:nvSpPr>
        <p:spPr bwMode="auto">
          <a:xfrm>
            <a:off x="6294438" y="9977438"/>
            <a:ext cx="219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1890,9</a:t>
            </a:r>
          </a:p>
        </p:txBody>
      </p:sp>
      <p:sp>
        <p:nvSpPr>
          <p:cNvPr id="12305" name="TextBox 40"/>
          <p:cNvSpPr txBox="1">
            <a:spLocks noChangeArrowheads="1"/>
          </p:cNvSpPr>
          <p:nvPr/>
        </p:nvSpPr>
        <p:spPr bwMode="auto">
          <a:xfrm>
            <a:off x="10420350" y="10077450"/>
            <a:ext cx="219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1753,4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67179"/>
              </p:ext>
            </p:extLst>
          </p:nvPr>
        </p:nvGraphicFramePr>
        <p:xfrm>
          <a:off x="1387543" y="6090834"/>
          <a:ext cx="7446490" cy="5207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062"/>
                <a:gridCol w="1352836"/>
                <a:gridCol w="1758294"/>
                <a:gridCol w="1489298"/>
              </a:tblGrid>
              <a:tr h="1367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ГЕНЕРАЦИЯ ТЕПЛОВОЙ ЭНЕРГИИ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2023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2022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</a:tr>
              <a:tr h="832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55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ПАВЛОДАРЭНЕРГО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ТОО «Экибастузтеплоэнерго»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535,5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СЕВКАЗЭНЕРГО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85924"/>
              </p:ext>
            </p:extLst>
          </p:nvPr>
        </p:nvGraphicFramePr>
        <p:xfrm>
          <a:off x="9209879" y="6090834"/>
          <a:ext cx="7388806" cy="5083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4014"/>
                <a:gridCol w="1342357"/>
                <a:gridCol w="1744674"/>
                <a:gridCol w="1477761"/>
              </a:tblGrid>
              <a:tr h="14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ГЕНЕРАЦИЯ ТЕПЛОВОЙ ЭНЕРГИИ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2023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2022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</a:tr>
              <a:tr h="808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3 297,8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3 356,3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50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ПАВЛОДАРЭНЕРГО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ТОО «Экибастузтеплоэнерго»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2 269,1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2 426,4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5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СЕВКАЗЭНЕРГО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1 028,7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2"/>
          <p:cNvSpPr txBox="1">
            <a:spLocks noChangeArrowheads="1"/>
          </p:cNvSpPr>
          <p:nvPr/>
        </p:nvSpPr>
        <p:spPr bwMode="auto">
          <a:xfrm>
            <a:off x="1225550" y="1779588"/>
            <a:ext cx="15828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rial" pitchFamily="34" charset="0"/>
              </a:rPr>
              <a:t>Транспортировка и распределение электрической энергии (млн </a:t>
            </a:r>
            <a:r>
              <a:rPr lang="ru-RU" sz="2000" b="1" dirty="0" err="1">
                <a:latin typeface="Arial" pitchFamily="34" charset="0"/>
              </a:rPr>
              <a:t>кВтч</a:t>
            </a:r>
            <a:r>
              <a:rPr lang="ru-RU" sz="2000" b="1" dirty="0">
                <a:latin typeface="Arial" pitchFamily="34" charset="0"/>
              </a:rPr>
              <a:t>)</a:t>
            </a:r>
            <a:endParaRPr lang="ru-RU" sz="2000" dirty="0">
              <a:latin typeface="Arial" pitchFamily="34" charset="0"/>
            </a:endParaRPr>
          </a:p>
          <a:p>
            <a:r>
              <a:rPr lang="ru-RU" sz="2000" b="1" dirty="0">
                <a:latin typeface="Arial" pitchFamily="34" charset="0"/>
              </a:rPr>
              <a:t> </a:t>
            </a:r>
            <a:endParaRPr lang="ru-RU" sz="2000" dirty="0">
              <a:latin typeface="Arial" pitchFamily="34" charset="0"/>
            </a:endParaRPr>
          </a:p>
          <a:p>
            <a:r>
              <a:rPr lang="ru-RU" sz="2000" dirty="0">
                <a:latin typeface="Arial" pitchFamily="34" charset="0"/>
              </a:rPr>
              <a:t>Объем транспортировки и распределения электрической энергии за 6 месяцев 2023  год</a:t>
            </a:r>
            <a:r>
              <a:rPr lang="kk-KZ" sz="2000" dirty="0">
                <a:latin typeface="Arial" pitchFamily="34" charset="0"/>
              </a:rPr>
              <a:t>а </a:t>
            </a:r>
            <a:r>
              <a:rPr lang="ru-RU" sz="2000" dirty="0">
                <a:latin typeface="Arial" pitchFamily="34" charset="0"/>
              </a:rPr>
              <a:t>составил 3263,8 млн </a:t>
            </a:r>
            <a:r>
              <a:rPr lang="ru-RU" sz="2000" dirty="0" err="1">
                <a:latin typeface="Arial" pitchFamily="34" charset="0"/>
              </a:rPr>
              <a:t>кВтч</a:t>
            </a:r>
            <a:r>
              <a:rPr lang="ru-RU" sz="2000" dirty="0">
                <a:latin typeface="Arial" pitchFamily="34" charset="0"/>
              </a:rPr>
              <a:t> и увеличился на 0,1% по сравнению с в первом</a:t>
            </a:r>
            <a:r>
              <a:rPr lang="kk-KZ" sz="2000" dirty="0">
                <a:latin typeface="Arial" pitchFamily="34" charset="0"/>
              </a:rPr>
              <a:t> полугодии </a:t>
            </a:r>
            <a:r>
              <a:rPr lang="ru-RU" sz="2000" dirty="0">
                <a:latin typeface="Arial" pitchFamily="34" charset="0"/>
              </a:rPr>
              <a:t>2022 год</a:t>
            </a:r>
            <a:r>
              <a:rPr lang="kk-KZ" sz="2000" dirty="0">
                <a:latin typeface="Arial" pitchFamily="34" charset="0"/>
              </a:rPr>
              <a:t>а</a:t>
            </a:r>
            <a:r>
              <a:rPr lang="ru-RU" sz="2000" dirty="0">
                <a:latin typeface="Arial" pitchFamily="34" charset="0"/>
              </a:rPr>
              <a:t> за счет увеличения объемов по АО «АРЭК» на 4,3%.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1284288" y="4276725"/>
            <a:ext cx="153336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/>
            </a:extLst>
          </p:cNvPr>
          <p:cNvSpPr/>
          <p:nvPr/>
        </p:nvSpPr>
        <p:spPr>
          <a:xfrm>
            <a:off x="0" y="13239750"/>
            <a:ext cx="1829435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341" name="Прямоугольник 148"/>
          <p:cNvSpPr>
            <a:spLocks noChangeArrowheads="1"/>
          </p:cNvSpPr>
          <p:nvPr/>
        </p:nvSpPr>
        <p:spPr bwMode="auto">
          <a:xfrm>
            <a:off x="138113" y="13277850"/>
            <a:ext cx="1208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Предварительные производственные результаты деятельности АО «ЦАЭК» </a:t>
            </a:r>
            <a:r>
              <a:rPr lang="ru-RU" altLang="ru-RU" sz="2000" dirty="0" smtClean="0">
                <a:solidFill>
                  <a:schemeClr val="bg1"/>
                </a:solidFill>
                <a:latin typeface="Arial" pitchFamily="34" charset="0"/>
              </a:rPr>
              <a:t>за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I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І</a:t>
            </a:r>
            <a:r>
              <a:rPr lang="kk-KZ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Arial" pitchFamily="34" charset="0"/>
              </a:rPr>
              <a:t>квартал 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202</a:t>
            </a:r>
            <a:r>
              <a:rPr lang="en-US" altLang="ru-RU" sz="2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 года</a:t>
            </a:r>
          </a:p>
        </p:txBody>
      </p:sp>
      <p:sp>
        <p:nvSpPr>
          <p:cNvPr id="14342" name="Прямоугольник 149"/>
          <p:cNvSpPr>
            <a:spLocks noChangeArrowheads="1"/>
          </p:cNvSpPr>
          <p:nvPr/>
        </p:nvSpPr>
        <p:spPr bwMode="auto">
          <a:xfrm>
            <a:off x="17781588" y="132810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000" b="1">
                <a:solidFill>
                  <a:schemeClr val="bg1"/>
                </a:solidFill>
                <a:latin typeface="Arial" pitchFamily="34" charset="0"/>
              </a:rPr>
              <a:t>6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4343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/>
            </a:extLst>
          </p:cNvPr>
          <p:cNvSpPr txBox="1"/>
          <p:nvPr/>
        </p:nvSpPr>
        <p:spPr>
          <a:xfrm>
            <a:off x="1722438" y="842963"/>
            <a:ext cx="90963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ТРАНСПОРТИРОВКА И РАСПРЕДЕЛЕНИЕ ЭЛЕКТРИЧЕСКОЙ ЭНЕРГИИ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345" name="Группа 4"/>
          <p:cNvGrpSpPr>
            <a:grpSpLocks/>
          </p:cNvGrpSpPr>
          <p:nvPr/>
        </p:nvGrpSpPr>
        <p:grpSpPr bwMode="auto">
          <a:xfrm>
            <a:off x="-6350" y="0"/>
            <a:ext cx="18300700" cy="655638"/>
            <a:chOff x="-5753" y="0"/>
            <a:chExt cx="18299506" cy="656094"/>
          </a:xfrm>
        </p:grpSpPr>
        <p:sp>
          <p:nvSpPr>
            <p:cNvPr id="59" name="Прямоугольник 5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5753" y="0"/>
              <a:ext cx="18293156" cy="57666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599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Freeform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576664"/>
              <a:ext cx="18293156" cy="7943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8B049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>
                <a:solidFill>
                  <a:srgbClr val="EFA5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sp>
        <p:nvSpPr>
          <p:cNvPr id="14352" name="TextBox 61"/>
          <p:cNvSpPr txBox="1">
            <a:spLocks noChangeArrowheads="1"/>
          </p:cNvSpPr>
          <p:nvPr/>
        </p:nvSpPr>
        <p:spPr bwMode="auto">
          <a:xfrm>
            <a:off x="2881313" y="9426575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chemeClr val="bg1"/>
                </a:solidFill>
                <a:latin typeface="Arial" pitchFamily="34" charset="0"/>
              </a:rPr>
              <a:t>641,1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353" name="TextBox 61"/>
          <p:cNvSpPr txBox="1">
            <a:spLocks noChangeArrowheads="1"/>
          </p:cNvSpPr>
          <p:nvPr/>
        </p:nvSpPr>
        <p:spPr bwMode="auto">
          <a:xfrm>
            <a:off x="5349875" y="10099675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645,1</a:t>
            </a: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1389063" y="4452938"/>
            <a:ext cx="165735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1400" i="1" dirty="0">
                <a:latin typeface="Arial" panose="020B0604020202020204" pitchFamily="34" charset="0"/>
              </a:rPr>
              <a:t>(млн кВт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ч)</a:t>
            </a:r>
            <a:endParaRPr lang="ru-RU" sz="1400" i="1" dirty="0">
              <a:latin typeface="Arial" panose="020B0604020202020204" pitchFamily="34" charset="0"/>
            </a:endParaRPr>
          </a:p>
        </p:txBody>
      </p:sp>
      <p:sp>
        <p:nvSpPr>
          <p:cNvPr id="14355" name="TextBox 61"/>
          <p:cNvSpPr txBox="1">
            <a:spLocks noChangeArrowheads="1"/>
          </p:cNvSpPr>
          <p:nvPr/>
        </p:nvSpPr>
        <p:spPr bwMode="auto">
          <a:xfrm>
            <a:off x="10999788" y="10239375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Arial" pitchFamily="34" charset="0"/>
              </a:rPr>
              <a:t>619,1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60749"/>
              </p:ext>
            </p:extLst>
          </p:nvPr>
        </p:nvGraphicFramePr>
        <p:xfrm>
          <a:off x="1503362" y="5548392"/>
          <a:ext cx="7330673" cy="5641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011"/>
                <a:gridCol w="1259077"/>
                <a:gridCol w="1673756"/>
                <a:gridCol w="1593829"/>
              </a:tblGrid>
              <a:tr h="1550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Электрическая энергия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2023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2022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</a:tr>
              <a:tr h="1355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1 495,2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75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ПАВЛОДАРЭНЕРГО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589,7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622,1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5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СЕВКАЗЭНЕРГО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кВтч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«АРЭК»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кВтч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79515"/>
              </p:ext>
            </p:extLst>
          </p:nvPr>
        </p:nvGraphicFramePr>
        <p:xfrm>
          <a:off x="9305677" y="5501899"/>
          <a:ext cx="7184519" cy="5641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891"/>
                <a:gridCol w="1290190"/>
                <a:gridCol w="1640386"/>
                <a:gridCol w="1562052"/>
              </a:tblGrid>
              <a:tr h="1550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Электрическая энергия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2023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2022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</a:tr>
              <a:tr h="1355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3 263,8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3 261,7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75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ПАВЛОДАРЭНЕРГО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кВтч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1 208,7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1 267,2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5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СЕВКАЗЭНЕРГО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639,3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4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«АРЭК»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 кВтч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1 413,2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1 355,2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2"/>
          <p:cNvSpPr txBox="1">
            <a:spLocks noChangeArrowheads="1"/>
          </p:cNvSpPr>
          <p:nvPr/>
        </p:nvSpPr>
        <p:spPr bwMode="auto">
          <a:xfrm>
            <a:off x="1225550" y="1779588"/>
            <a:ext cx="158289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latin typeface="Arial" pitchFamily="34" charset="0"/>
              </a:rPr>
              <a:t>Транспортировка и распределение тепловой энергии (тыс. Гкал)</a:t>
            </a:r>
            <a:endParaRPr lang="ru-RU" sz="2000" dirty="0">
              <a:latin typeface="Arial" pitchFamily="34" charset="0"/>
            </a:endParaRPr>
          </a:p>
          <a:p>
            <a:r>
              <a:rPr lang="ru-RU" sz="2000" b="1" dirty="0">
                <a:latin typeface="Arial" pitchFamily="34" charset="0"/>
              </a:rPr>
              <a:t> </a:t>
            </a:r>
            <a:endParaRPr lang="ru-RU" sz="2000" dirty="0">
              <a:latin typeface="Arial" pitchFamily="34" charset="0"/>
            </a:endParaRPr>
          </a:p>
          <a:p>
            <a:r>
              <a:rPr lang="ru-RU" sz="2000" dirty="0">
                <a:latin typeface="Arial" pitchFamily="34" charset="0"/>
              </a:rPr>
              <a:t>Объем транспортировки и распределения тепловой энергии за 6 месяцев 2023  год</a:t>
            </a:r>
            <a:r>
              <a:rPr lang="kk-KZ" sz="2000" dirty="0">
                <a:latin typeface="Arial" pitchFamily="34" charset="0"/>
              </a:rPr>
              <a:t>а</a:t>
            </a:r>
            <a:r>
              <a:rPr lang="ru-RU" sz="2000" dirty="0">
                <a:latin typeface="Arial" pitchFamily="34" charset="0"/>
              </a:rPr>
              <a:t> составил 2 355,7</a:t>
            </a:r>
            <a:r>
              <a:rPr lang="ru-RU" sz="2000" b="1" dirty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</a:rPr>
              <a:t>тыс. Гкал и уменьшился </a:t>
            </a:r>
            <a:r>
              <a:rPr lang="kk-KZ" sz="2000" dirty="0">
                <a:latin typeface="Arial" pitchFamily="34" charset="0"/>
              </a:rPr>
              <a:t>на 9,0% по сравнению с первым полугодием 2022 года </a:t>
            </a:r>
            <a:r>
              <a:rPr lang="ru-RU" sz="2000" dirty="0">
                <a:latin typeface="Arial" pitchFamily="34" charset="0"/>
              </a:rPr>
              <a:t>в связи со снижением объемов потребления по подразделениям АО «ПАВЛОДАРЭНЕРГО» с ТОО «</a:t>
            </a:r>
            <a:r>
              <a:rPr lang="ru-RU" sz="2000" dirty="0" err="1">
                <a:latin typeface="Arial" pitchFamily="34" charset="0"/>
              </a:rPr>
              <a:t>Экибастузтеплоэнерго</a:t>
            </a:r>
            <a:r>
              <a:rPr lang="ru-RU" sz="2000" dirty="0">
                <a:latin typeface="Arial" pitchFamily="34" charset="0"/>
              </a:rPr>
              <a:t>» на 16,2%.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/>
          <p:nvPr/>
        </p:nvCxnSpPr>
        <p:spPr>
          <a:xfrm>
            <a:off x="1284288" y="4276725"/>
            <a:ext cx="153336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/>
            </a:extLst>
          </p:cNvPr>
          <p:cNvSpPr/>
          <p:nvPr/>
        </p:nvSpPr>
        <p:spPr>
          <a:xfrm>
            <a:off x="0" y="13239750"/>
            <a:ext cx="1829435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389" name="Прямоугольник 148"/>
          <p:cNvSpPr>
            <a:spLocks noChangeArrowheads="1"/>
          </p:cNvSpPr>
          <p:nvPr/>
        </p:nvSpPr>
        <p:spPr bwMode="auto">
          <a:xfrm>
            <a:off x="138113" y="13277850"/>
            <a:ext cx="1194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Предварительные производственные результаты деятельности АО «ЦАЭК» за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</a:rPr>
              <a:t>І</a:t>
            </a:r>
            <a:r>
              <a:rPr lang="kk-KZ" altLang="ru-RU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квартал </a:t>
            </a:r>
            <a:r>
              <a:rPr lang="en-US" altLang="ru-RU" sz="2000" dirty="0">
                <a:solidFill>
                  <a:schemeClr val="bg1"/>
                </a:solidFill>
                <a:latin typeface="Arial" pitchFamily="34" charset="0"/>
              </a:rPr>
              <a:t>2023 </a:t>
            </a:r>
            <a:r>
              <a:rPr lang="kk-KZ" altLang="ru-RU" sz="2000" dirty="0">
                <a:solidFill>
                  <a:schemeClr val="bg1"/>
                </a:solidFill>
                <a:latin typeface="Arial" pitchFamily="34" charset="0"/>
              </a:rPr>
              <a:t>года</a:t>
            </a:r>
            <a:endParaRPr lang="ru-RU" altLang="ru-RU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390" name="Прямоугольник 149"/>
          <p:cNvSpPr>
            <a:spLocks noChangeArrowheads="1"/>
          </p:cNvSpPr>
          <p:nvPr/>
        </p:nvSpPr>
        <p:spPr bwMode="auto">
          <a:xfrm>
            <a:off x="17781588" y="132810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000" b="1">
                <a:solidFill>
                  <a:schemeClr val="bg1"/>
                </a:solidFill>
                <a:latin typeface="Arial" pitchFamily="34" charset="0"/>
              </a:rPr>
              <a:t>7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6391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/>
            </a:extLst>
          </p:cNvPr>
          <p:cNvSpPr txBox="1"/>
          <p:nvPr/>
        </p:nvSpPr>
        <p:spPr>
          <a:xfrm>
            <a:off x="1722438" y="842963"/>
            <a:ext cx="82724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08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ТРАНСПОРТИРОВКА И РАСПРЕДЕЛЕНИЕ ТЕПЛОВОЙ ЭНЕРГИИ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6393" name="Группа 4"/>
          <p:cNvGrpSpPr>
            <a:grpSpLocks/>
          </p:cNvGrpSpPr>
          <p:nvPr/>
        </p:nvGrpSpPr>
        <p:grpSpPr bwMode="auto">
          <a:xfrm>
            <a:off x="-6350" y="0"/>
            <a:ext cx="18300700" cy="655638"/>
            <a:chOff x="-5753" y="0"/>
            <a:chExt cx="18299506" cy="656094"/>
          </a:xfrm>
        </p:grpSpPr>
        <p:sp>
          <p:nvSpPr>
            <p:cNvPr id="59" name="Прямоугольник 5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5753" y="0"/>
              <a:ext cx="18293156" cy="57666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599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Freeform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576664"/>
              <a:ext cx="18293156" cy="7943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8B049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>
                <a:solidFill>
                  <a:srgbClr val="EFA5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sp>
        <p:nvSpPr>
          <p:cNvPr id="16399" name="TextBox 61"/>
          <p:cNvSpPr txBox="1">
            <a:spLocks noChangeArrowheads="1"/>
          </p:cNvSpPr>
          <p:nvPr/>
        </p:nvSpPr>
        <p:spPr bwMode="auto">
          <a:xfrm>
            <a:off x="2820988" y="8893175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chemeClr val="bg1"/>
                </a:solidFill>
                <a:latin typeface="Arial" pitchFamily="34" charset="0"/>
              </a:rPr>
              <a:t>1260,6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400" name="TextBox 61"/>
          <p:cNvSpPr txBox="1">
            <a:spLocks noChangeArrowheads="1"/>
          </p:cNvSpPr>
          <p:nvPr/>
        </p:nvSpPr>
        <p:spPr bwMode="auto">
          <a:xfrm>
            <a:off x="6580188" y="9517063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chemeClr val="bg1"/>
                </a:solidFill>
                <a:latin typeface="Arial" pitchFamily="34" charset="0"/>
              </a:rPr>
              <a:t>1542,3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1389063" y="4452938"/>
            <a:ext cx="165735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1400" i="1" dirty="0">
                <a:latin typeface="Arial" panose="020B0604020202020204" pitchFamily="34" charset="0"/>
              </a:rPr>
              <a:t>(тыс. Гкал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</a:endParaRPr>
          </a:p>
        </p:txBody>
      </p:sp>
      <p:sp>
        <p:nvSpPr>
          <p:cNvPr id="16402" name="TextBox 61"/>
          <p:cNvSpPr txBox="1">
            <a:spLocks noChangeArrowheads="1"/>
          </p:cNvSpPr>
          <p:nvPr/>
        </p:nvSpPr>
        <p:spPr bwMode="auto">
          <a:xfrm>
            <a:off x="10682288" y="9788525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chemeClr val="bg1"/>
                </a:solidFill>
                <a:latin typeface="Arial" pitchFamily="34" charset="0"/>
              </a:rPr>
              <a:t>1275,5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56605"/>
              </p:ext>
            </p:extLst>
          </p:nvPr>
        </p:nvGraphicFramePr>
        <p:xfrm>
          <a:off x="1389062" y="5439905"/>
          <a:ext cx="7243494" cy="5346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0664"/>
                <a:gridCol w="1248750"/>
                <a:gridCol w="1649205"/>
                <a:gridCol w="1574875"/>
              </a:tblGrid>
              <a:tr h="1379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Тепловая энергия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2023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2022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</a:tr>
              <a:tr h="1209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475,3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ПАВЛОДАРЭНЕРГО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ТОО «Экибастузтеплоэнерго»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СЕВКАЗЭНЕРГО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196,1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75016"/>
              </p:ext>
            </p:extLst>
          </p:nvPr>
        </p:nvGraphicFramePr>
        <p:xfrm>
          <a:off x="8951119" y="5424408"/>
          <a:ext cx="7260108" cy="531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925"/>
                <a:gridCol w="1311385"/>
                <a:gridCol w="1731928"/>
                <a:gridCol w="1653870"/>
              </a:tblGrid>
              <a:tr h="142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Тепловая энергия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2023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2022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A500"/>
                    </a:solidFill>
                  </a:tcPr>
                </a:tc>
              </a:tr>
              <a:tr h="1161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2 355,7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2 589,9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46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ПАВЛОДАРЭНЕРГО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ТОО «Экибастузтеплоэнерго»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1 554,63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1 854,7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СЕВКАЗЭНЕРГО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Гкал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801,1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1"/>
          <p:cNvSpPr txBox="1">
            <a:spLocks noChangeArrowheads="1"/>
          </p:cNvSpPr>
          <p:nvPr/>
        </p:nvSpPr>
        <p:spPr bwMode="auto">
          <a:xfrm>
            <a:off x="1082675" y="2152650"/>
            <a:ext cx="1498441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Общий объем капитальных затрат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за 6 месяцев</a:t>
            </a:r>
            <a:r>
              <a:rPr lang="kk-KZ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2023 год</a:t>
            </a:r>
            <a:r>
              <a:rPr lang="kk-KZ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а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составил 11 261 млн тенге.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Инвестиции направлены на модернизацию, обновление и ремонт основных производственных активов.</a:t>
            </a:r>
          </a:p>
        </p:txBody>
      </p:sp>
      <p:pic>
        <p:nvPicPr>
          <p:cNvPr id="4099" name="Picture 3" descr="C:\Users\n.amanzholov\Desktop\logo_CAEPK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9"/>
          <a:stretch>
            <a:fillRect/>
          </a:stretch>
        </p:blipFill>
        <p:spPr bwMode="auto">
          <a:xfrm>
            <a:off x="1082675" y="787400"/>
            <a:ext cx="42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3"/>
          <p:cNvSpPr txBox="1">
            <a:spLocks noChangeArrowheads="1"/>
          </p:cNvSpPr>
          <p:nvPr/>
        </p:nvSpPr>
        <p:spPr bwMode="auto">
          <a:xfrm>
            <a:off x="1722438" y="842963"/>
            <a:ext cx="478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kk-KZ" sz="2000" b="1">
                <a:solidFill>
                  <a:srgbClr val="767171"/>
                </a:solidFill>
                <a:latin typeface="Arial" pitchFamily="34" charset="0"/>
              </a:rPr>
              <a:t>ОСВОЕНИЕ КАПИТАЛЬНЫХ ЗАТРАТ</a:t>
            </a:r>
            <a:endParaRPr lang="en-US" sz="2000" b="1">
              <a:solidFill>
                <a:srgbClr val="767171"/>
              </a:solidFill>
              <a:latin typeface="Arial" pitchFamily="34" charset="0"/>
            </a:endParaRPr>
          </a:p>
        </p:txBody>
      </p:sp>
      <p:sp>
        <p:nvSpPr>
          <p:cNvPr id="4101" name="TextBox 50"/>
          <p:cNvSpPr txBox="1">
            <a:spLocks noChangeArrowheads="1"/>
          </p:cNvSpPr>
          <p:nvPr/>
        </p:nvSpPr>
        <p:spPr bwMode="auto">
          <a:xfrm>
            <a:off x="2581275" y="4868863"/>
            <a:ext cx="13074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7213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27213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1827213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1827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1827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1827213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D27A10"/>
                </a:solidFill>
                <a:latin typeface="Arial" pitchFamily="34" charset="0"/>
              </a:rPr>
              <a:t>СЕГМЕНТ «ГЕНЕРАЦИЯ ЭЛЕКТРИЧЕСКОЙ И ТЕПЛОВОЙ ЭНЕРГИИ»</a:t>
            </a:r>
          </a:p>
          <a:p>
            <a:pPr algn="just" eaLnBrk="1" hangingPunct="1"/>
            <a:r>
              <a:rPr lang="ru-RU" altLang="ru-RU" sz="2000">
                <a:solidFill>
                  <a:srgbClr val="000000"/>
                </a:solidFill>
                <a:latin typeface="Arial" pitchFamily="34" charset="0"/>
              </a:rPr>
              <a:t>Освоение капитальных затрат составило  </a:t>
            </a:r>
            <a:r>
              <a:rPr lang="en-US" altLang="ru-RU" sz="2000">
                <a:solidFill>
                  <a:srgbClr val="000000"/>
                </a:solidFill>
                <a:latin typeface="Arial" pitchFamily="34" charset="0"/>
              </a:rPr>
              <a:t>7 </a:t>
            </a:r>
            <a:r>
              <a:rPr lang="ru-RU" altLang="ru-RU" sz="2000">
                <a:solidFill>
                  <a:srgbClr val="000000"/>
                </a:solidFill>
                <a:latin typeface="Arial" pitchFamily="34" charset="0"/>
              </a:rPr>
              <a:t>271</a:t>
            </a:r>
            <a:r>
              <a:rPr lang="en-US" altLang="ru-RU" sz="20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Arial" pitchFamily="34" charset="0"/>
              </a:rPr>
              <a:t>млн тенге. Выполняются следующие виды работ: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3239750"/>
            <a:ext cx="1829435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99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103" name="Прямоугольник 57"/>
          <p:cNvSpPr>
            <a:spLocks noChangeArrowheads="1"/>
          </p:cNvSpPr>
          <p:nvPr/>
        </p:nvSpPr>
        <p:spPr bwMode="auto">
          <a:xfrm>
            <a:off x="138113" y="13277850"/>
            <a:ext cx="1194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</a:rPr>
              <a:t>Предварительные производственные результаты деятельности АО «ЦАЭК» </a:t>
            </a:r>
            <a:r>
              <a:rPr lang="ru-RU" altLang="ru-RU" sz="2000" dirty="0" smtClean="0">
                <a:solidFill>
                  <a:srgbClr val="FFFFFF"/>
                </a:solidFill>
                <a:latin typeface="Arial" pitchFamily="34" charset="0"/>
              </a:rPr>
              <a:t>за</a:t>
            </a:r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І</a:t>
            </a:r>
            <a:r>
              <a:rPr lang="kk-KZ" altLang="ru-RU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altLang="ru-RU" sz="2000" dirty="0" smtClean="0">
                <a:solidFill>
                  <a:srgbClr val="FFFFFF"/>
                </a:solidFill>
                <a:latin typeface="Arial" pitchFamily="34" charset="0"/>
              </a:rPr>
              <a:t>квартал </a:t>
            </a:r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</a:rPr>
              <a:t>201</a:t>
            </a:r>
            <a:r>
              <a:rPr lang="kk-KZ" altLang="ru-RU" sz="2000" dirty="0">
                <a:solidFill>
                  <a:srgbClr val="FFFFFF"/>
                </a:solidFill>
                <a:latin typeface="Arial" pitchFamily="34" charset="0"/>
              </a:rPr>
              <a:t>9</a:t>
            </a:r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</a:rPr>
              <a:t> года</a:t>
            </a:r>
          </a:p>
        </p:txBody>
      </p:sp>
      <p:sp>
        <p:nvSpPr>
          <p:cNvPr id="4104" name="Прямоугольник 58"/>
          <p:cNvSpPr>
            <a:spLocks noChangeArrowheads="1"/>
          </p:cNvSpPr>
          <p:nvPr/>
        </p:nvSpPr>
        <p:spPr bwMode="auto">
          <a:xfrm>
            <a:off x="17781588" y="132810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000" b="1">
                <a:solidFill>
                  <a:srgbClr val="FFFFFF"/>
                </a:solidFill>
                <a:latin typeface="Arial" pitchFamily="34" charset="0"/>
              </a:rPr>
              <a:t>6</a:t>
            </a:r>
            <a:endParaRPr lang="ru-RU" altLang="ru-RU" sz="2000" b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105" name="Picture 4" descr="C:\Users\n.amanzholov\Desktop\Генерац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802188"/>
            <a:ext cx="11604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77925" y="3219450"/>
            <a:ext cx="1503045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7" name="Группа 17"/>
          <p:cNvGrpSpPr>
            <a:grpSpLocks/>
          </p:cNvGrpSpPr>
          <p:nvPr/>
        </p:nvGrpSpPr>
        <p:grpSpPr bwMode="auto">
          <a:xfrm>
            <a:off x="-6350" y="0"/>
            <a:ext cx="18300700" cy="655638"/>
            <a:chOff x="-5753" y="0"/>
            <a:chExt cx="18299506" cy="65609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5753" y="0"/>
              <a:ext cx="18293156" cy="57666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599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20" name="Freeform 61"/>
            <p:cNvSpPr>
              <a:spLocks noChangeArrowheads="1"/>
            </p:cNvSpPr>
            <p:nvPr/>
          </p:nvSpPr>
          <p:spPr bwMode="auto">
            <a:xfrm>
              <a:off x="597" y="576664"/>
              <a:ext cx="18293156" cy="7943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47000">
                  <a:srgbClr val="F8B049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8280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>
                <a:solidFill>
                  <a:srgbClr val="EFA5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52700" y="5878513"/>
            <a:ext cx="5848350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D27A10"/>
                </a:solidFill>
                <a:latin typeface="Arial" panose="020B0604020202020204" pitchFamily="34" charset="0"/>
              </a:rPr>
              <a:t>АО «ПАВЛОДАРЭНЕРГО»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Выполняется строительство дымовой трубы №2 ТЭЦ-3;</a:t>
            </a:r>
          </a:p>
          <a:p>
            <a:pPr marL="342900" indent="-342900" algn="just">
              <a:buFontTx/>
              <a:buChar char="-"/>
              <a:defRPr/>
            </a:pPr>
            <a:endParaRPr lang="ru-RU" alt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Выполняется реконструкция газоходов котлоагрегата ст. №3 - №6 для перевода на дымовую трубу  №2 ТЭЦ-3;</a:t>
            </a:r>
          </a:p>
          <a:p>
            <a:pPr marL="342900" indent="-342900" algn="just">
              <a:buFontTx/>
              <a:buChar char="-"/>
              <a:defRPr/>
            </a:pPr>
            <a:endParaRPr lang="ru-RU" alt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Планируется реконструкция конденсатора турбоагрегата ст.№2 ТЭЦ-3;</a:t>
            </a:r>
          </a:p>
          <a:p>
            <a:pPr marL="342900" indent="-342900" algn="just">
              <a:buFontTx/>
              <a:buChar char="-"/>
              <a:defRPr/>
            </a:pPr>
            <a:endParaRPr lang="ru-RU" alt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Выполняются мероприятия по модернизации оборудования ТЭЦ-2, ТЭЦ-3.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7175" y="5891213"/>
            <a:ext cx="69199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8280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D27A10"/>
                </a:solidFill>
                <a:latin typeface="Arial" panose="020B0604020202020204" pitchFamily="34" charset="0"/>
              </a:rPr>
              <a:t>АО «СЕВКАЗЭНЕРГО»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Выполняется с</a:t>
            </a:r>
            <a:r>
              <a:rPr lang="ru-RU" altLang="ru-RU" sz="2000" dirty="0" err="1">
                <a:solidFill>
                  <a:prstClr val="black"/>
                </a:solidFill>
                <a:latin typeface="Arial" pitchFamily="34" charset="0"/>
              </a:rPr>
              <a:t>троительство</a:t>
            </a: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 новой железобетонной дымовой трубы;</a:t>
            </a:r>
          </a:p>
          <a:p>
            <a:pPr marL="342900" indent="-342900" algn="just">
              <a:buFontTx/>
              <a:buChar char="-"/>
              <a:defRPr/>
            </a:pPr>
            <a:endParaRPr lang="ru-RU" alt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itchFamily="34" charset="0"/>
              </a:rPr>
              <a:t>Выполняются мероприятия по модернизации оборудования ТЭЦ-2.</a:t>
            </a:r>
          </a:p>
        </p:txBody>
      </p:sp>
    </p:spTree>
    <p:extLst>
      <p:ext uri="{BB962C8B-B14F-4D97-AF65-F5344CB8AC3E}">
        <p14:creationId xmlns:p14="http://schemas.microsoft.com/office/powerpoint/2010/main" val="40215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22799</TotalTime>
  <Words>1428</Words>
  <Application>Microsoft Office PowerPoint</Application>
  <PresentationFormat>Произвольный</PresentationFormat>
  <Paragraphs>282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Сулейменова Назерке Фархатқызы</cp:lastModifiedBy>
  <cp:revision>1358</cp:revision>
  <dcterms:created xsi:type="dcterms:W3CDTF">2016-01-11T03:04:14Z</dcterms:created>
  <dcterms:modified xsi:type="dcterms:W3CDTF">2023-11-02T08:58:25Z</dcterms:modified>
</cp:coreProperties>
</file>