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3"/>
  </p:notesMasterIdLst>
  <p:handoutMasterIdLst>
    <p:handoutMasterId r:id="rId14"/>
  </p:handoutMasterIdLst>
  <p:sldIdLst>
    <p:sldId id="260" r:id="rId2"/>
    <p:sldId id="304" r:id="rId3"/>
    <p:sldId id="283" r:id="rId4"/>
    <p:sldId id="286" r:id="rId5"/>
    <p:sldId id="290" r:id="rId6"/>
    <p:sldId id="298" r:id="rId7"/>
    <p:sldId id="292" r:id="rId8"/>
    <p:sldId id="299" r:id="rId9"/>
    <p:sldId id="301" r:id="rId10"/>
    <p:sldId id="302" r:id="rId11"/>
    <p:sldId id="303" r:id="rId12"/>
  </p:sldIdLst>
  <p:sldSz cx="18288000" cy="13716000"/>
  <p:notesSz cx="6858000" cy="9144000"/>
  <p:defaultTextStyle>
    <a:defPPr>
      <a:defRPr lang="ru-RU"/>
    </a:defPPr>
    <a:lvl1pPr algn="l" defTabSz="1827213" rtl="0" eaLnBrk="0" fontAlgn="base" hangingPunct="0">
      <a:spcBef>
        <a:spcPct val="0"/>
      </a:spcBef>
      <a:spcAft>
        <a:spcPct val="0"/>
      </a:spcAft>
      <a:defRPr sz="3500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1pPr>
    <a:lvl2pPr marL="912813" indent="-455613" algn="l" defTabSz="1827213" rtl="0" eaLnBrk="0" fontAlgn="base" hangingPunct="0">
      <a:spcBef>
        <a:spcPct val="0"/>
      </a:spcBef>
      <a:spcAft>
        <a:spcPct val="0"/>
      </a:spcAft>
      <a:defRPr sz="3500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2pPr>
    <a:lvl3pPr marL="1827213" indent="-912813" algn="l" defTabSz="1827213" rtl="0" eaLnBrk="0" fontAlgn="base" hangingPunct="0">
      <a:spcBef>
        <a:spcPct val="0"/>
      </a:spcBef>
      <a:spcAft>
        <a:spcPct val="0"/>
      </a:spcAft>
      <a:defRPr sz="3500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3pPr>
    <a:lvl4pPr marL="2741613" indent="-1370013" algn="l" defTabSz="1827213" rtl="0" eaLnBrk="0" fontAlgn="base" hangingPunct="0">
      <a:spcBef>
        <a:spcPct val="0"/>
      </a:spcBef>
      <a:spcAft>
        <a:spcPct val="0"/>
      </a:spcAft>
      <a:defRPr sz="3500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4pPr>
    <a:lvl5pPr marL="3656013" indent="-1827213" algn="l" defTabSz="1827213" rtl="0" eaLnBrk="0" fontAlgn="base" hangingPunct="0">
      <a:spcBef>
        <a:spcPct val="0"/>
      </a:spcBef>
      <a:spcAft>
        <a:spcPct val="0"/>
      </a:spcAft>
      <a:defRPr sz="3500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3500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sz="3500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sz="3500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sz="3500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A500"/>
    <a:srgbClr val="FFE5AB"/>
    <a:srgbClr val="FFCC66"/>
    <a:srgbClr val="482BF9"/>
    <a:srgbClr val="F9DB00"/>
    <a:srgbClr val="FFFFFF"/>
    <a:srgbClr val="FFFFCC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037" autoAdjust="0"/>
    <p:restoredTop sz="86398" autoAdjust="0"/>
  </p:normalViewPr>
  <p:slideViewPr>
    <p:cSldViewPr snapToGrid="0">
      <p:cViewPr>
        <p:scale>
          <a:sx n="61" d="100"/>
          <a:sy n="61" d="100"/>
        </p:scale>
        <p:origin x="-1590" y="-72"/>
      </p:cViewPr>
      <p:guideLst>
        <p:guide orient="horz" pos="4320"/>
        <p:guide pos="5760"/>
      </p:guideLst>
    </p:cSldViewPr>
  </p:slideViewPr>
  <p:outlineViewPr>
    <p:cViewPr>
      <p:scale>
        <a:sx n="33" d="100"/>
        <a:sy n="33" d="100"/>
      </p:scale>
      <p:origin x="258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6" d="100"/>
          <a:sy n="56" d="100"/>
        </p:scale>
        <p:origin x="-2838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/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1828086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>
            <a:extLst>
              <a:ext uri="{FF2B5EF4-FFF2-40B4-BE49-F238E27FC236}"/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1828086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D2B3FFF-5587-4104-A441-F92E9043505C}" type="datetimeFigureOut">
              <a:rPr lang="ru-RU"/>
              <a:pPr>
                <a:defRPr/>
              </a:pPr>
              <a:t>02.11.2023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1828086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26125E3C-63F5-4E2A-AD51-4E0B9D8CB51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1815378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/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1828086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>
            <a:extLst>
              <a:ext uri="{FF2B5EF4-FFF2-40B4-BE49-F238E27FC236}"/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1828086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C7C1D1E-5545-4B84-9B7D-0566357C61CC}" type="datetimeFigureOut">
              <a:rPr lang="ru-RU"/>
              <a:pPr>
                <a:defRPr/>
              </a:pPr>
              <a:t>02.11.2023</a:t>
            </a:fld>
            <a:endParaRPr lang="ru-RU"/>
          </a:p>
        </p:txBody>
      </p:sp>
      <p:sp>
        <p:nvSpPr>
          <p:cNvPr id="4" name="Образ слайда 3">
            <a:extLst>
              <a:ext uri="{FF2B5EF4-FFF2-40B4-BE49-F238E27FC236}"/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>
            <a:extLst>
              <a:ext uri="{FF2B5EF4-FFF2-40B4-BE49-F238E27FC236}"/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1828086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B8F6F0B9-0BD5-4532-AD6A-B9CACC33086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8039329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0" y="2244725"/>
            <a:ext cx="13716000" cy="47752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000" y="7204075"/>
            <a:ext cx="13716000" cy="33115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51AB41-416D-47A3-B093-DF13CC1DD11C}" type="datetime1">
              <a:rPr lang="ru-RU"/>
              <a:pPr>
                <a:defRPr/>
              </a:pPr>
              <a:t>02.11.2023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B35910-29D1-461D-87DA-846D795CC07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811174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5EC9E2-03D3-433F-9320-F88DE2A029B0}" type="datetime1">
              <a:rPr lang="ru-RU"/>
              <a:pPr>
                <a:defRPr/>
              </a:pPr>
              <a:t>02.11.2023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4AE579-F7AB-445A-886B-B45988F73F8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16558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7775" y="3419475"/>
            <a:ext cx="15773400" cy="57054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47775" y="9178925"/>
            <a:ext cx="15773400" cy="300037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B242F9-B725-4206-B8EC-86761BE8F9BC}" type="datetime1">
              <a:rPr lang="ru-RU"/>
              <a:pPr>
                <a:defRPr/>
              </a:pPr>
              <a:t>02.11.2023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C5AC8F-E605-4363-AE96-03F4A75E2BE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23140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257300" y="3651250"/>
            <a:ext cx="7810500" cy="87026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9220200" y="3651250"/>
            <a:ext cx="7810500" cy="87026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0F5269-CBAC-40E3-B99C-BEB4816F5C71}" type="datetime1">
              <a:rPr lang="ru-RU"/>
              <a:pPr>
                <a:defRPr/>
              </a:pPr>
              <a:t>02.11.2023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2088D5-6877-4B98-9AC2-786BA4E13E9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66034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60475" y="730250"/>
            <a:ext cx="15773400" cy="26511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60475" y="3362325"/>
            <a:ext cx="7735888" cy="16478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260475" y="5010150"/>
            <a:ext cx="7735888" cy="73691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9258300" y="3362325"/>
            <a:ext cx="7775575" cy="16478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9258300" y="5010150"/>
            <a:ext cx="7775575" cy="73691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5AB8D6-FAAA-4158-811E-A8EBB1705DE4}" type="datetime1">
              <a:rPr lang="ru-RU"/>
              <a:pPr>
                <a:defRPr/>
              </a:pPr>
              <a:t>02.11.2023</a:t>
            </a:fld>
            <a:endParaRPr lang="ru-RU"/>
          </a:p>
        </p:txBody>
      </p:sp>
      <p:sp>
        <p:nvSpPr>
          <p:cNvPr id="8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783606-C999-474E-9B58-9C76847A995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5339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F4C25F-FD59-4F9A-A262-F4EC21560D91}" type="datetime1">
              <a:rPr lang="ru-RU"/>
              <a:pPr>
                <a:defRPr/>
              </a:pPr>
              <a:t>02.11.2023</a:t>
            </a:fld>
            <a:endParaRPr lang="ru-RU"/>
          </a:p>
        </p:txBody>
      </p:sp>
      <p:sp>
        <p:nvSpPr>
          <p:cNvPr id="4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04A5FF-B50A-4FD5-B204-D13D1007CAB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494444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4B944F-7AC3-4821-BE14-68E17658A4F9}" type="datetime1">
              <a:rPr lang="ru-RU"/>
              <a:pPr>
                <a:defRPr/>
              </a:pPr>
              <a:t>02.11.2023</a:t>
            </a:fld>
            <a:endParaRPr lang="ru-RU"/>
          </a:p>
        </p:txBody>
      </p:sp>
      <p:sp>
        <p:nvSpPr>
          <p:cNvPr id="3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175F3D-1790-4F70-A088-B8C92C91B08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567288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60475" y="914400"/>
            <a:ext cx="5897563" cy="3200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775575" y="1974850"/>
            <a:ext cx="9258300" cy="97472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260475" y="4114800"/>
            <a:ext cx="5897563" cy="76231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664626-9695-4F26-88ED-700832FCF6A7}" type="datetime1">
              <a:rPr lang="ru-RU"/>
              <a:pPr>
                <a:defRPr/>
              </a:pPr>
              <a:t>02.11.2023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EBECAF-B307-4119-AA29-90C88E70D4A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50091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60475" y="914400"/>
            <a:ext cx="5897563" cy="3200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7775575" y="1974850"/>
            <a:ext cx="9258300" cy="974725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260475" y="4114800"/>
            <a:ext cx="5897563" cy="76231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D226CF-0031-4A8A-913C-F8D7AB83DCEE}" type="datetime1">
              <a:rPr lang="ru-RU"/>
              <a:pPr>
                <a:defRPr/>
              </a:pPr>
              <a:t>02.11.2023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0759CF-EC76-4CAA-987D-68503AD7729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100942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3670D3-A822-4EBC-9D98-AC3C1E461044}" type="datetime1">
              <a:rPr lang="ru-RU"/>
              <a:pPr>
                <a:defRPr/>
              </a:pPr>
              <a:t>02.11.2023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6BE640-29CD-4635-AE77-CFC58EEEE75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37841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3087350" y="730250"/>
            <a:ext cx="3943350" cy="1162367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57300" y="730250"/>
            <a:ext cx="11677650" cy="116236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A1CDAA-4637-412A-AFFE-8F3CB90EE72C}" type="datetime1">
              <a:rPr lang="ru-RU"/>
              <a:pPr>
                <a:defRPr/>
              </a:pPr>
              <a:t>02.11.2023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55B317-C13D-4A11-A640-E55B4D8CDC4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60802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1257300" y="730250"/>
            <a:ext cx="15773400" cy="265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1257300" y="3651250"/>
            <a:ext cx="15773400" cy="870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12712700"/>
            <a:ext cx="41148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1828086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9E65890-BFD1-4A9B-9764-D50D7C20FA68}" type="datetime1">
              <a:rPr lang="ru-RU"/>
              <a:pPr>
                <a:defRPr/>
              </a:pPr>
              <a:t>02.11.2023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12712700"/>
            <a:ext cx="61722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defTabSz="1828086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12712700"/>
            <a:ext cx="4114800" cy="7302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D83DECD5-BE33-4ABA-AC10-809ACB84AA4B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5" y="4035425"/>
            <a:ext cx="18294350" cy="949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 descr="C:\Users\n.amanzholov\Desktop\logo_CAEPKO 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988" y="1495425"/>
            <a:ext cx="6008687" cy="175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0" name="TextBox 30"/>
          <p:cNvSpPr txBox="1">
            <a:spLocks noChangeArrowheads="1"/>
          </p:cNvSpPr>
          <p:nvPr/>
        </p:nvSpPr>
        <p:spPr bwMode="auto">
          <a:xfrm>
            <a:off x="1533525" y="4794250"/>
            <a:ext cx="1468437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827213"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827213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defTabSz="1827213"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defTabSz="1827213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defTabSz="1827213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defTabSz="1827213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defTabSz="1827213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defTabSz="1827213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defTabSz="1827213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3200" b="1" dirty="0">
                <a:latin typeface="Arial" pitchFamily="34" charset="0"/>
              </a:rPr>
              <a:t>Предварительные производственные и финансовые результаты деятельности АО «ЦАЭК» за </a:t>
            </a:r>
            <a:r>
              <a:rPr lang="en-US" sz="3200" b="1" dirty="0" smtClean="0">
                <a:latin typeface="Arial" pitchFamily="34" charset="0"/>
              </a:rPr>
              <a:t>I</a:t>
            </a:r>
            <a:r>
              <a:rPr lang="ru-RU" sz="3200" b="1" dirty="0">
                <a:latin typeface="Arial" pitchFamily="34" charset="0"/>
              </a:rPr>
              <a:t>І</a:t>
            </a:r>
            <a:r>
              <a:rPr lang="en-US" altLang="ru-RU" sz="3200" b="1" dirty="0" smtClean="0">
                <a:latin typeface="Arial" pitchFamily="34" charset="0"/>
              </a:rPr>
              <a:t> </a:t>
            </a:r>
            <a:r>
              <a:rPr lang="ru-RU" altLang="ru-RU" sz="3200" b="1" dirty="0" smtClean="0">
                <a:latin typeface="Arial" pitchFamily="34" charset="0"/>
              </a:rPr>
              <a:t>квартал и 6 месяцев </a:t>
            </a:r>
            <a:r>
              <a:rPr lang="ru-RU" altLang="ru-RU" sz="3200" b="1" dirty="0">
                <a:latin typeface="Arial" pitchFamily="34" charset="0"/>
              </a:rPr>
              <a:t>202</a:t>
            </a:r>
            <a:r>
              <a:rPr lang="en-US" altLang="ru-RU" sz="3200" b="1" dirty="0">
                <a:latin typeface="Arial" pitchFamily="34" charset="0"/>
              </a:rPr>
              <a:t>3</a:t>
            </a:r>
            <a:r>
              <a:rPr lang="ru-RU" altLang="ru-RU" sz="3200" b="1" dirty="0">
                <a:latin typeface="Arial" pitchFamily="34" charset="0"/>
              </a:rPr>
              <a:t> года</a:t>
            </a:r>
            <a:endParaRPr lang="ru-RU" altLang="ru-RU" sz="3200" dirty="0">
              <a:latin typeface="Arial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/>
            </a:extLst>
          </p:cNvPr>
          <p:cNvSpPr/>
          <p:nvPr/>
        </p:nvSpPr>
        <p:spPr>
          <a:xfrm>
            <a:off x="-6350" y="0"/>
            <a:ext cx="18294350" cy="576263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66000"/>
                  <a:satMod val="160000"/>
                </a:schemeClr>
              </a:gs>
              <a:gs pos="50000">
                <a:schemeClr val="accent3">
                  <a:tint val="44500"/>
                  <a:satMod val="160000"/>
                </a:schemeClr>
              </a:gs>
              <a:gs pos="100000">
                <a:schemeClr val="accent3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828086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3599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19" name="Прямая соединительная линия 18">
            <a:extLst>
              <a:ext uri="{FF2B5EF4-FFF2-40B4-BE49-F238E27FC236}"/>
            </a:extLst>
          </p:cNvPr>
          <p:cNvCxnSpPr/>
          <p:nvPr/>
        </p:nvCxnSpPr>
        <p:spPr>
          <a:xfrm>
            <a:off x="1533525" y="5899150"/>
            <a:ext cx="12576175" cy="0"/>
          </a:xfrm>
          <a:prstGeom prst="line">
            <a:avLst/>
          </a:prstGeom>
          <a:ln w="28575">
            <a:solidFill>
              <a:srgbClr val="6F6F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reeform 61">
            <a:extLst>
              <a:ext uri="{FF2B5EF4-FFF2-40B4-BE49-F238E27FC236}"/>
            </a:extLst>
          </p:cNvPr>
          <p:cNvSpPr>
            <a:spLocks noChangeArrowheads="1"/>
          </p:cNvSpPr>
          <p:nvPr/>
        </p:nvSpPr>
        <p:spPr bwMode="auto">
          <a:xfrm>
            <a:off x="0" y="576263"/>
            <a:ext cx="18294350" cy="79375"/>
          </a:xfrm>
          <a:prstGeom prst="rect">
            <a:avLst/>
          </a:prstGeom>
          <a:gradFill flip="none" rotWithShape="1">
            <a:gsLst>
              <a:gs pos="0">
                <a:srgbClr val="FFC000"/>
              </a:gs>
              <a:gs pos="47000">
                <a:srgbClr val="F8B049"/>
              </a:gs>
            </a:gsLst>
            <a:lin ang="5400000" scaled="0"/>
            <a:tileRect/>
          </a:gradFill>
          <a:ln>
            <a:noFill/>
          </a:ln>
          <a:effectLst/>
        </p:spPr>
        <p:txBody>
          <a:bodyPr wrap="none" anchor="ctr"/>
          <a:lstStyle/>
          <a:p>
            <a:pPr defTabSz="1828086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599" dirty="0">
              <a:solidFill>
                <a:srgbClr val="EFA500"/>
              </a:solidFill>
              <a:latin typeface="Lato Bold" panose="020F0502020204030203" pitchFamily="34" charset="0"/>
              <a:ea typeface="Lato Bold" panose="020F0502020204030203" pitchFamily="34" charset="0"/>
              <a:cs typeface="Lato Bold" panose="020F0502020204030203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3954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n.amanzholov\Desktop\содержание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4300" y="-4763"/>
            <a:ext cx="9283700" cy="13716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 descr="C:\Users\n.amanzholov\Desktop\logo_CAEPKO 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459"/>
          <a:stretch>
            <a:fillRect/>
          </a:stretch>
        </p:blipFill>
        <p:spPr bwMode="auto">
          <a:xfrm>
            <a:off x="1082675" y="787400"/>
            <a:ext cx="420688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/>
            </a:extLst>
          </p:cNvPr>
          <p:cNvSpPr txBox="1"/>
          <p:nvPr/>
        </p:nvSpPr>
        <p:spPr>
          <a:xfrm>
            <a:off x="1722438" y="842963"/>
            <a:ext cx="2043112" cy="368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1828086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0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rPr>
              <a:t>СОДЕРЖАНИЕ</a:t>
            </a:r>
            <a:endParaRPr lang="en-US" sz="2000" b="1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32" name="Прямоугольник 31">
            <a:extLst>
              <a:ext uri="{FF2B5EF4-FFF2-40B4-BE49-F238E27FC236}"/>
            </a:extLst>
          </p:cNvPr>
          <p:cNvSpPr/>
          <p:nvPr/>
        </p:nvSpPr>
        <p:spPr>
          <a:xfrm>
            <a:off x="0" y="13371513"/>
            <a:ext cx="18288000" cy="400110"/>
          </a:xfrm>
          <a:prstGeom prst="rect">
            <a:avLst/>
          </a:prstGeom>
          <a:solidFill>
            <a:schemeClr val="bg2"/>
          </a:solidFill>
        </p:spPr>
        <p:txBody>
          <a:bodyPr>
            <a:spAutoFit/>
          </a:bodyPr>
          <a:lstStyle/>
          <a:p>
            <a:pPr defTabSz="1828086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Предварительные производственные результаты деятельности АО «ЦАЭК» за </a:t>
            </a:r>
            <a:r>
              <a:rPr lang="en-US" sz="2000" dirty="0">
                <a:latin typeface="Arial" pitchFamily="34" charset="0"/>
              </a:rPr>
              <a:t>I</a:t>
            </a:r>
            <a:r>
              <a:rPr lang="ru-RU" sz="2000" dirty="0" smtClean="0">
                <a:latin typeface="Arial" pitchFamily="34" charset="0"/>
              </a:rPr>
              <a:t>І</a:t>
            </a:r>
            <a:r>
              <a:rPr lang="kk-KZ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квартал 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202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3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 года</a:t>
            </a:r>
          </a:p>
        </p:txBody>
      </p:sp>
      <p:sp>
        <p:nvSpPr>
          <p:cNvPr id="34" name="Прямоугольник 33">
            <a:extLst>
              <a:ext uri="{FF2B5EF4-FFF2-40B4-BE49-F238E27FC236}"/>
            </a:extLst>
          </p:cNvPr>
          <p:cNvSpPr/>
          <p:nvPr/>
        </p:nvSpPr>
        <p:spPr>
          <a:xfrm>
            <a:off x="-6350" y="0"/>
            <a:ext cx="18294350" cy="576263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66000"/>
                  <a:satMod val="160000"/>
                </a:schemeClr>
              </a:gs>
              <a:gs pos="50000">
                <a:schemeClr val="accent3">
                  <a:tint val="44500"/>
                  <a:satMod val="160000"/>
                </a:schemeClr>
              </a:gs>
              <a:gs pos="100000">
                <a:schemeClr val="accent3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828086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3599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5" name="Freeform 61">
            <a:extLst>
              <a:ext uri="{FF2B5EF4-FFF2-40B4-BE49-F238E27FC236}"/>
            </a:extLst>
          </p:cNvPr>
          <p:cNvSpPr>
            <a:spLocks noChangeArrowheads="1"/>
          </p:cNvSpPr>
          <p:nvPr/>
        </p:nvSpPr>
        <p:spPr bwMode="auto">
          <a:xfrm>
            <a:off x="0" y="576263"/>
            <a:ext cx="18294350" cy="79375"/>
          </a:xfrm>
          <a:prstGeom prst="rect">
            <a:avLst/>
          </a:prstGeom>
          <a:gradFill flip="none" rotWithShape="1">
            <a:gsLst>
              <a:gs pos="0">
                <a:srgbClr val="FFC000"/>
              </a:gs>
              <a:gs pos="47000">
                <a:srgbClr val="F8B049"/>
              </a:gs>
            </a:gsLst>
            <a:lin ang="5400000" scaled="0"/>
            <a:tileRect/>
          </a:gradFill>
          <a:ln>
            <a:noFill/>
          </a:ln>
          <a:effectLst/>
        </p:spPr>
        <p:txBody>
          <a:bodyPr wrap="none" anchor="ctr"/>
          <a:lstStyle/>
          <a:p>
            <a:pPr defTabSz="1828086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599" dirty="0">
              <a:solidFill>
                <a:srgbClr val="EFA500"/>
              </a:solidFill>
              <a:latin typeface="Lato Bold" panose="020F0502020204030203" pitchFamily="34" charset="0"/>
              <a:ea typeface="Lato Bold" panose="020F0502020204030203" pitchFamily="34" charset="0"/>
              <a:cs typeface="Lato Bold" panose="020F0502020204030203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/>
            </a:extLst>
          </p:cNvPr>
          <p:cNvSpPr/>
          <p:nvPr/>
        </p:nvSpPr>
        <p:spPr>
          <a:xfrm>
            <a:off x="1082675" y="4900613"/>
            <a:ext cx="11649075" cy="596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defTabSz="1828086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3599" dirty="0"/>
          </a:p>
        </p:txBody>
      </p:sp>
      <p:sp>
        <p:nvSpPr>
          <p:cNvPr id="36" name="Прямоугольник 35">
            <a:extLst>
              <a:ext uri="{FF2B5EF4-FFF2-40B4-BE49-F238E27FC236}"/>
            </a:extLst>
          </p:cNvPr>
          <p:cNvSpPr/>
          <p:nvPr/>
        </p:nvSpPr>
        <p:spPr>
          <a:xfrm>
            <a:off x="1082675" y="5497513"/>
            <a:ext cx="11649075" cy="5984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defTabSz="1828086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3599" dirty="0"/>
          </a:p>
        </p:txBody>
      </p:sp>
      <p:sp>
        <p:nvSpPr>
          <p:cNvPr id="43" name="Прямоугольник 42">
            <a:extLst>
              <a:ext uri="{FF2B5EF4-FFF2-40B4-BE49-F238E27FC236}"/>
            </a:extLst>
          </p:cNvPr>
          <p:cNvSpPr/>
          <p:nvPr/>
        </p:nvSpPr>
        <p:spPr>
          <a:xfrm>
            <a:off x="1068388" y="6096000"/>
            <a:ext cx="11649075" cy="598488"/>
          </a:xfrm>
          <a:prstGeom prst="rect">
            <a:avLst/>
          </a:prstGeom>
          <a:solidFill>
            <a:schemeClr val="accent2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defTabSz="1828086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3599" dirty="0"/>
          </a:p>
        </p:txBody>
      </p:sp>
      <p:sp>
        <p:nvSpPr>
          <p:cNvPr id="46" name="Прямоугольник 45">
            <a:extLst>
              <a:ext uri="{FF2B5EF4-FFF2-40B4-BE49-F238E27FC236}"/>
            </a:extLst>
          </p:cNvPr>
          <p:cNvSpPr/>
          <p:nvPr/>
        </p:nvSpPr>
        <p:spPr>
          <a:xfrm>
            <a:off x="1082675" y="7308850"/>
            <a:ext cx="11649075" cy="5984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defTabSz="1828086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3599" dirty="0"/>
          </a:p>
        </p:txBody>
      </p:sp>
      <p:sp>
        <p:nvSpPr>
          <p:cNvPr id="47" name="Прямоугольник 46">
            <a:extLst>
              <a:ext uri="{FF2B5EF4-FFF2-40B4-BE49-F238E27FC236}"/>
            </a:extLst>
          </p:cNvPr>
          <p:cNvSpPr/>
          <p:nvPr/>
        </p:nvSpPr>
        <p:spPr>
          <a:xfrm>
            <a:off x="1068388" y="6694488"/>
            <a:ext cx="11649075" cy="596900"/>
          </a:xfrm>
          <a:prstGeom prst="rect">
            <a:avLst/>
          </a:prstGeom>
          <a:solidFill>
            <a:schemeClr val="bg2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defTabSz="1828086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3599" dirty="0"/>
          </a:p>
        </p:txBody>
      </p:sp>
      <p:sp>
        <p:nvSpPr>
          <p:cNvPr id="48" name="TextBox 47">
            <a:extLst>
              <a:ext uri="{FF2B5EF4-FFF2-40B4-BE49-F238E27FC236}"/>
            </a:extLst>
          </p:cNvPr>
          <p:cNvSpPr txBox="1"/>
          <p:nvPr/>
        </p:nvSpPr>
        <p:spPr>
          <a:xfrm>
            <a:off x="1260475" y="5040313"/>
            <a:ext cx="3095625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1828086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Основные показатели</a:t>
            </a:r>
            <a:endParaRPr 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49" name="TextBox 48">
            <a:extLst>
              <a:ext uri="{FF2B5EF4-FFF2-40B4-BE49-F238E27FC236}"/>
            </a:extLst>
          </p:cNvPr>
          <p:cNvSpPr txBox="1"/>
          <p:nvPr/>
        </p:nvSpPr>
        <p:spPr>
          <a:xfrm>
            <a:off x="1260475" y="5616575"/>
            <a:ext cx="6151563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1828086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Генерация электрической и тепловой энергии</a:t>
            </a:r>
            <a:endParaRPr 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50" name="TextBox 49">
            <a:extLst>
              <a:ext uri="{FF2B5EF4-FFF2-40B4-BE49-F238E27FC236}"/>
            </a:extLst>
          </p:cNvPr>
          <p:cNvSpPr txBox="1"/>
          <p:nvPr/>
        </p:nvSpPr>
        <p:spPr>
          <a:xfrm>
            <a:off x="1238250" y="6203950"/>
            <a:ext cx="10431463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1828086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Транспортировка и распределение электрической энергии</a:t>
            </a:r>
            <a:endParaRPr 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51" name="TextBox 50">
            <a:extLst>
              <a:ext uri="{FF2B5EF4-FFF2-40B4-BE49-F238E27FC236}"/>
            </a:extLst>
          </p:cNvPr>
          <p:cNvSpPr txBox="1"/>
          <p:nvPr/>
        </p:nvSpPr>
        <p:spPr>
          <a:xfrm>
            <a:off x="1249363" y="6808788"/>
            <a:ext cx="9248775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1828086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Освоение капитальных затрат</a:t>
            </a:r>
            <a:endParaRPr 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53" name="TextBox 52">
            <a:extLst>
              <a:ext uri="{FF2B5EF4-FFF2-40B4-BE49-F238E27FC236}"/>
            </a:extLst>
          </p:cNvPr>
          <p:cNvSpPr txBox="1"/>
          <p:nvPr/>
        </p:nvSpPr>
        <p:spPr>
          <a:xfrm>
            <a:off x="1260475" y="7423150"/>
            <a:ext cx="10471150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1828086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Справка и контакты</a:t>
            </a:r>
            <a:endParaRPr 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55" name="TextBox 54">
            <a:extLst>
              <a:ext uri="{FF2B5EF4-FFF2-40B4-BE49-F238E27FC236}"/>
            </a:extLst>
          </p:cNvPr>
          <p:cNvSpPr txBox="1"/>
          <p:nvPr/>
        </p:nvSpPr>
        <p:spPr>
          <a:xfrm>
            <a:off x="12030075" y="5011738"/>
            <a:ext cx="385763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1828086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3</a:t>
            </a:r>
            <a:endParaRPr 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57" name="TextBox 56">
            <a:extLst>
              <a:ext uri="{FF2B5EF4-FFF2-40B4-BE49-F238E27FC236}"/>
            </a:extLst>
          </p:cNvPr>
          <p:cNvSpPr txBox="1"/>
          <p:nvPr/>
        </p:nvSpPr>
        <p:spPr>
          <a:xfrm>
            <a:off x="11822113" y="5621338"/>
            <a:ext cx="561975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1828086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4-5</a:t>
            </a:r>
            <a:endParaRPr 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59" name="TextBox 58">
            <a:extLst>
              <a:ext uri="{FF2B5EF4-FFF2-40B4-BE49-F238E27FC236}"/>
            </a:extLst>
          </p:cNvPr>
          <p:cNvSpPr txBox="1"/>
          <p:nvPr/>
        </p:nvSpPr>
        <p:spPr>
          <a:xfrm>
            <a:off x="11822113" y="6203950"/>
            <a:ext cx="604837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1828086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6-7</a:t>
            </a:r>
            <a:endParaRPr 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/>
            </a:extLst>
          </p:cNvPr>
          <p:cNvSpPr txBox="1"/>
          <p:nvPr/>
        </p:nvSpPr>
        <p:spPr>
          <a:xfrm>
            <a:off x="11834813" y="6808788"/>
            <a:ext cx="925512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1828086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8-9</a:t>
            </a:r>
            <a:endParaRPr 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/>
            </a:extLst>
          </p:cNvPr>
          <p:cNvSpPr txBox="1"/>
          <p:nvPr/>
        </p:nvSpPr>
        <p:spPr>
          <a:xfrm>
            <a:off x="11834813" y="7445375"/>
            <a:ext cx="649287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1828086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 10</a:t>
            </a:r>
            <a:endParaRPr 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3" descr="C:\Users\n.amanzholov\Desktop\logo_CAEPKO 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459"/>
          <a:stretch>
            <a:fillRect/>
          </a:stretch>
        </p:blipFill>
        <p:spPr bwMode="auto">
          <a:xfrm>
            <a:off x="1082675" y="787400"/>
            <a:ext cx="420688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TextBox 29">
            <a:extLst>
              <a:ext uri="{FF2B5EF4-FFF2-40B4-BE49-F238E27FC236}"/>
            </a:extLst>
          </p:cNvPr>
          <p:cNvSpPr txBox="1"/>
          <p:nvPr/>
        </p:nvSpPr>
        <p:spPr>
          <a:xfrm>
            <a:off x="1722438" y="842963"/>
            <a:ext cx="5087937" cy="368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1828086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0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rPr>
              <a:t>ОСНОВНЫЕ ПОКАЗАТЕЛИ АО «ЦАЭК»</a:t>
            </a:r>
            <a:endParaRPr lang="en-US" sz="2000" b="1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101" name="Прямоугольник 100">
            <a:extLst>
              <a:ext uri="{FF2B5EF4-FFF2-40B4-BE49-F238E27FC236}"/>
            </a:extLst>
          </p:cNvPr>
          <p:cNvSpPr/>
          <p:nvPr/>
        </p:nvSpPr>
        <p:spPr>
          <a:xfrm>
            <a:off x="0" y="13239750"/>
            <a:ext cx="18294350" cy="4762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828086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3599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197" name="Прямоугольник 16"/>
          <p:cNvSpPr>
            <a:spLocks noChangeArrowheads="1"/>
          </p:cNvSpPr>
          <p:nvPr/>
        </p:nvSpPr>
        <p:spPr bwMode="auto">
          <a:xfrm>
            <a:off x="138113" y="13277850"/>
            <a:ext cx="120189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ru-RU" altLang="ru-RU" sz="2000" dirty="0">
                <a:solidFill>
                  <a:schemeClr val="bg1"/>
                </a:solidFill>
                <a:latin typeface="Arial" pitchFamily="34" charset="0"/>
              </a:rPr>
              <a:t>Предварительные производственные результаты деятельности АО «ЦАЭК» </a:t>
            </a:r>
            <a:r>
              <a:rPr lang="ru-RU" altLang="ru-RU" sz="2000" dirty="0" smtClean="0">
                <a:solidFill>
                  <a:schemeClr val="bg1"/>
                </a:solidFill>
                <a:latin typeface="Arial" pitchFamily="34" charset="0"/>
              </a:rPr>
              <a:t>за</a:t>
            </a:r>
            <a:r>
              <a:rPr lang="en-US" sz="2000" dirty="0" smtClean="0">
                <a:solidFill>
                  <a:schemeClr val="bg1"/>
                </a:solidFill>
                <a:latin typeface="Arial" pitchFamily="34" charset="0"/>
              </a:rPr>
              <a:t> I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</a:rPr>
              <a:t>І</a:t>
            </a:r>
            <a:r>
              <a:rPr lang="kk-KZ" sz="2000" dirty="0" smtClean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altLang="ru-RU" sz="2000" dirty="0" smtClean="0">
                <a:solidFill>
                  <a:schemeClr val="bg1"/>
                </a:solidFill>
                <a:latin typeface="Arial" pitchFamily="34" charset="0"/>
              </a:rPr>
              <a:t>квартал </a:t>
            </a:r>
            <a:r>
              <a:rPr lang="ru-RU" altLang="ru-RU" sz="2000" dirty="0">
                <a:solidFill>
                  <a:schemeClr val="bg1"/>
                </a:solidFill>
                <a:latin typeface="Arial" pitchFamily="34" charset="0"/>
              </a:rPr>
              <a:t>202</a:t>
            </a:r>
            <a:r>
              <a:rPr lang="en-US" altLang="ru-RU" sz="2000" dirty="0">
                <a:solidFill>
                  <a:schemeClr val="bg1"/>
                </a:solidFill>
                <a:latin typeface="Arial" pitchFamily="34" charset="0"/>
              </a:rPr>
              <a:t>3</a:t>
            </a:r>
            <a:r>
              <a:rPr lang="ru-RU" altLang="ru-RU" sz="2000" dirty="0">
                <a:solidFill>
                  <a:schemeClr val="bg1"/>
                </a:solidFill>
                <a:latin typeface="Arial" pitchFamily="34" charset="0"/>
              </a:rPr>
              <a:t> года</a:t>
            </a:r>
          </a:p>
        </p:txBody>
      </p:sp>
      <p:sp>
        <p:nvSpPr>
          <p:cNvPr id="8198" name="Прямоугольник 101"/>
          <p:cNvSpPr>
            <a:spLocks noChangeArrowheads="1"/>
          </p:cNvSpPr>
          <p:nvPr/>
        </p:nvSpPr>
        <p:spPr bwMode="auto">
          <a:xfrm>
            <a:off x="17781588" y="13281025"/>
            <a:ext cx="3270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ru-RU" altLang="ru-RU" sz="2000" b="1">
                <a:solidFill>
                  <a:schemeClr val="bg1"/>
                </a:solidFill>
                <a:latin typeface="Arial" pitchFamily="34" charset="0"/>
              </a:rPr>
              <a:t>3</a:t>
            </a:r>
          </a:p>
        </p:txBody>
      </p:sp>
      <p:sp>
        <p:nvSpPr>
          <p:cNvPr id="109" name="Freeform 61">
            <a:extLst>
              <a:ext uri="{FF2B5EF4-FFF2-40B4-BE49-F238E27FC236}"/>
            </a:extLst>
          </p:cNvPr>
          <p:cNvSpPr>
            <a:spLocks noChangeArrowheads="1"/>
          </p:cNvSpPr>
          <p:nvPr/>
        </p:nvSpPr>
        <p:spPr bwMode="auto">
          <a:xfrm>
            <a:off x="0" y="576263"/>
            <a:ext cx="18294350" cy="79375"/>
          </a:xfrm>
          <a:prstGeom prst="rect">
            <a:avLst/>
          </a:prstGeom>
          <a:gradFill flip="none" rotWithShape="1">
            <a:gsLst>
              <a:gs pos="0">
                <a:srgbClr val="FFC000"/>
              </a:gs>
              <a:gs pos="47000">
                <a:srgbClr val="F8B049"/>
              </a:gs>
            </a:gsLst>
            <a:lin ang="5400000" scaled="0"/>
            <a:tileRect/>
          </a:gradFill>
          <a:ln>
            <a:noFill/>
          </a:ln>
          <a:effectLst/>
        </p:spPr>
        <p:txBody>
          <a:bodyPr wrap="none" anchor="ctr"/>
          <a:lstStyle/>
          <a:p>
            <a:pPr defTabSz="1828086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599" dirty="0">
              <a:solidFill>
                <a:srgbClr val="EFA500"/>
              </a:solidFill>
              <a:latin typeface="Lato Bold" panose="020F0502020204030203" pitchFamily="34" charset="0"/>
              <a:ea typeface="Lato Bold" panose="020F0502020204030203" pitchFamily="34" charset="0"/>
              <a:cs typeface="Lato Bold" panose="020F0502020204030203" pitchFamily="34" charset="0"/>
            </a:endParaRPr>
          </a:p>
        </p:txBody>
      </p:sp>
      <p:sp>
        <p:nvSpPr>
          <p:cNvPr id="111" name="Прямоугольник 110">
            <a:extLst>
              <a:ext uri="{FF2B5EF4-FFF2-40B4-BE49-F238E27FC236}"/>
            </a:extLst>
          </p:cNvPr>
          <p:cNvSpPr/>
          <p:nvPr/>
        </p:nvSpPr>
        <p:spPr>
          <a:xfrm>
            <a:off x="-6350" y="0"/>
            <a:ext cx="18294350" cy="576263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66000"/>
                  <a:satMod val="160000"/>
                </a:schemeClr>
              </a:gs>
              <a:gs pos="50000">
                <a:schemeClr val="accent3">
                  <a:tint val="44500"/>
                  <a:satMod val="160000"/>
                </a:schemeClr>
              </a:gs>
              <a:gs pos="100000">
                <a:schemeClr val="accent3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828086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3599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127" name="Straight Connector 150">
            <a:extLst>
              <a:ext uri="{FF2B5EF4-FFF2-40B4-BE49-F238E27FC236}"/>
            </a:extLst>
          </p:cNvPr>
          <p:cNvCxnSpPr/>
          <p:nvPr/>
        </p:nvCxnSpPr>
        <p:spPr>
          <a:xfrm>
            <a:off x="7300913" y="10266363"/>
            <a:ext cx="0" cy="823912"/>
          </a:xfrm>
          <a:prstGeom prst="line">
            <a:avLst/>
          </a:prstGeom>
          <a:ln w="28575">
            <a:solidFill>
              <a:schemeClr val="bg1"/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09" name="TextBox 162">
            <a:extLst>
              <a:ext uri="{FF2B5EF4-FFF2-40B4-BE49-F238E27FC236}"/>
            </a:extLst>
          </p:cNvPr>
          <p:cNvSpPr txBox="1">
            <a:spLocks noChangeArrowheads="1"/>
          </p:cNvSpPr>
          <p:nvPr/>
        </p:nvSpPr>
        <p:spPr bwMode="auto">
          <a:xfrm>
            <a:off x="8878887" y="10448925"/>
            <a:ext cx="65563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827213"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827213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defTabSz="1827213"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defTabSz="1827213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defTabSz="1827213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defTabSz="1827213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defTabSz="1827213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defTabSz="1827213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defTabSz="1827213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kk-KZ" alt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</a:rPr>
              <a:t>ЧИСЛЕННОСТЬ ПОТРЕБИТЕЛЕЙ ПО РЕГИОНАМ</a:t>
            </a:r>
            <a:endParaRPr lang="en-US" altLang="ru-RU" sz="20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</a:endParaRPr>
          </a:p>
        </p:txBody>
      </p:sp>
      <p:sp>
        <p:nvSpPr>
          <p:cNvPr id="166" name="TextBox 165">
            <a:extLst>
              <a:ext uri="{FF2B5EF4-FFF2-40B4-BE49-F238E27FC236}"/>
            </a:extLst>
          </p:cNvPr>
          <p:cNvSpPr txBox="1"/>
          <p:nvPr/>
        </p:nvSpPr>
        <p:spPr>
          <a:xfrm>
            <a:off x="9140825" y="10982325"/>
            <a:ext cx="2913063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1828086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Регион</a:t>
            </a:r>
            <a:endParaRPr 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167" name="TextBox 166">
            <a:extLst>
              <a:ext uri="{FF2B5EF4-FFF2-40B4-BE49-F238E27FC236}"/>
            </a:extLst>
          </p:cNvPr>
          <p:cNvSpPr txBox="1"/>
          <p:nvPr/>
        </p:nvSpPr>
        <p:spPr>
          <a:xfrm>
            <a:off x="9105900" y="11474450"/>
            <a:ext cx="3889375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1828086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Павлодарская область</a:t>
            </a:r>
          </a:p>
          <a:p>
            <a:pPr defTabSz="1828086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Северо-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К</a:t>
            </a:r>
            <a:r>
              <a:rPr lang="kk-KZ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азахстанская область</a:t>
            </a:r>
          </a:p>
          <a:p>
            <a:pPr defTabSz="1828086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Акмолинская область</a:t>
            </a:r>
          </a:p>
          <a:p>
            <a:pPr defTabSz="1828086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Всего</a:t>
            </a:r>
            <a:endParaRPr 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</p:txBody>
      </p:sp>
      <p:cxnSp>
        <p:nvCxnSpPr>
          <p:cNvPr id="210" name="Straight Connector 150">
            <a:extLst>
              <a:ext uri="{FF2B5EF4-FFF2-40B4-BE49-F238E27FC236}"/>
            </a:extLst>
          </p:cNvPr>
          <p:cNvCxnSpPr/>
          <p:nvPr/>
        </p:nvCxnSpPr>
        <p:spPr>
          <a:xfrm>
            <a:off x="6418263" y="10191750"/>
            <a:ext cx="0" cy="2733675"/>
          </a:xfrm>
          <a:prstGeom prst="line">
            <a:avLst/>
          </a:prstGeom>
          <a:ln w="28575">
            <a:solidFill>
              <a:schemeClr val="bg1"/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2" name="TextBox 211">
            <a:extLst>
              <a:ext uri="{FF2B5EF4-FFF2-40B4-BE49-F238E27FC236}"/>
            </a:extLst>
          </p:cNvPr>
          <p:cNvSpPr txBox="1"/>
          <p:nvPr/>
        </p:nvSpPr>
        <p:spPr>
          <a:xfrm>
            <a:off x="15043150" y="10920413"/>
            <a:ext cx="2681288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1828086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Теплоэнергия</a:t>
            </a:r>
            <a:endParaRPr 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8207" name="TextBox 212"/>
          <p:cNvSpPr txBox="1">
            <a:spLocks noChangeArrowheads="1"/>
          </p:cNvSpPr>
          <p:nvPr/>
        </p:nvSpPr>
        <p:spPr bwMode="auto">
          <a:xfrm>
            <a:off x="12995275" y="11474450"/>
            <a:ext cx="1682750" cy="1255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827213"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827213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defTabSz="1827213"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defTabSz="1827213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defTabSz="1827213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defTabSz="1827213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defTabSz="1827213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defTabSz="1827213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defTabSz="1827213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kk-KZ" altLang="ru-RU" sz="2000" dirty="0" smtClean="0">
                <a:solidFill>
                  <a:schemeClr val="accent2"/>
                </a:solidFill>
                <a:latin typeface="Arial" pitchFamily="34" charset="0"/>
              </a:rPr>
              <a:t>23</a:t>
            </a:r>
            <a:r>
              <a:rPr lang="ru-RU" altLang="ru-RU" sz="2000" dirty="0">
                <a:solidFill>
                  <a:schemeClr val="accent2"/>
                </a:solidFill>
                <a:latin typeface="Arial" pitchFamily="34" charset="0"/>
              </a:rPr>
              <a:t>2</a:t>
            </a:r>
            <a:r>
              <a:rPr lang="kk-KZ" altLang="ru-RU" sz="2000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altLang="ru-RU" sz="2000" dirty="0" smtClean="0">
                <a:solidFill>
                  <a:schemeClr val="accent2"/>
                </a:solidFill>
                <a:latin typeface="Arial" pitchFamily="34" charset="0"/>
              </a:rPr>
              <a:t>311</a:t>
            </a:r>
            <a:endParaRPr lang="kk-KZ" altLang="ru-RU" sz="2000" dirty="0">
              <a:solidFill>
                <a:schemeClr val="accent2"/>
              </a:solidFill>
              <a:latin typeface="Arial" pitchFamily="34" charset="0"/>
            </a:endParaRPr>
          </a:p>
          <a:p>
            <a:pPr algn="ctr" eaLnBrk="1" hangingPunct="1">
              <a:lnSpc>
                <a:spcPct val="90000"/>
              </a:lnSpc>
            </a:pPr>
            <a:r>
              <a:rPr lang="kk-KZ" altLang="ru-RU" sz="2000" dirty="0">
                <a:solidFill>
                  <a:schemeClr val="accent2"/>
                </a:solidFill>
                <a:latin typeface="Arial" pitchFamily="34" charset="0"/>
              </a:rPr>
              <a:t>165 </a:t>
            </a:r>
            <a:r>
              <a:rPr lang="ru-RU" altLang="ru-RU" sz="2000" dirty="0" smtClean="0">
                <a:solidFill>
                  <a:schemeClr val="accent2"/>
                </a:solidFill>
                <a:latin typeface="Arial" pitchFamily="34" charset="0"/>
              </a:rPr>
              <a:t>640</a:t>
            </a:r>
            <a:endParaRPr lang="kk-KZ" altLang="ru-RU" sz="2000" dirty="0">
              <a:solidFill>
                <a:schemeClr val="accent2"/>
              </a:solidFill>
              <a:latin typeface="Arial" pitchFamily="34" charset="0"/>
            </a:endParaRPr>
          </a:p>
          <a:p>
            <a:pPr algn="ctr" eaLnBrk="1" hangingPunct="1">
              <a:lnSpc>
                <a:spcPct val="90000"/>
              </a:lnSpc>
            </a:pPr>
            <a:r>
              <a:rPr lang="kk-KZ" altLang="ru-RU" sz="2000" dirty="0">
                <a:solidFill>
                  <a:schemeClr val="accent2"/>
                </a:solidFill>
                <a:latin typeface="Arial" pitchFamily="34" charset="0"/>
              </a:rPr>
              <a:t>127 </a:t>
            </a:r>
            <a:r>
              <a:rPr lang="ru-RU" altLang="ru-RU" sz="2000" dirty="0" smtClean="0">
                <a:solidFill>
                  <a:schemeClr val="accent2"/>
                </a:solidFill>
                <a:latin typeface="Arial" pitchFamily="34" charset="0"/>
              </a:rPr>
              <a:t>510</a:t>
            </a:r>
            <a:endParaRPr lang="kk-KZ" altLang="ru-RU" sz="2000" dirty="0">
              <a:solidFill>
                <a:schemeClr val="accent2"/>
              </a:solidFill>
              <a:latin typeface="Arial" pitchFamily="34" charset="0"/>
            </a:endParaRPr>
          </a:p>
          <a:p>
            <a:pPr algn="ctr" eaLnBrk="1" hangingPunct="1">
              <a:lnSpc>
                <a:spcPct val="90000"/>
              </a:lnSpc>
            </a:pPr>
            <a:r>
              <a:rPr lang="kk-KZ" altLang="ru-RU" sz="2400" b="1" dirty="0">
                <a:solidFill>
                  <a:schemeClr val="accent2"/>
                </a:solidFill>
                <a:latin typeface="Arial" pitchFamily="34" charset="0"/>
              </a:rPr>
              <a:t>52</a:t>
            </a:r>
            <a:r>
              <a:rPr lang="en-US" altLang="ru-RU" sz="2400" b="1" dirty="0">
                <a:solidFill>
                  <a:schemeClr val="accent2"/>
                </a:solidFill>
                <a:latin typeface="Arial" pitchFamily="34" charset="0"/>
              </a:rPr>
              <a:t>4</a:t>
            </a:r>
            <a:r>
              <a:rPr lang="kk-KZ" altLang="ru-RU" sz="2400" b="1" dirty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altLang="ru-RU" sz="2400" b="1" dirty="0">
                <a:solidFill>
                  <a:schemeClr val="accent2"/>
                </a:solidFill>
                <a:latin typeface="Arial" pitchFamily="34" charset="0"/>
              </a:rPr>
              <a:t>452</a:t>
            </a:r>
            <a:endParaRPr lang="kk-KZ" altLang="ru-RU" sz="2400" b="1" dirty="0">
              <a:solidFill>
                <a:schemeClr val="accent2"/>
              </a:solidFill>
              <a:latin typeface="Arial" pitchFamily="34" charset="0"/>
            </a:endParaRPr>
          </a:p>
        </p:txBody>
      </p:sp>
      <p:sp>
        <p:nvSpPr>
          <p:cNvPr id="8208" name="TextBox 216"/>
          <p:cNvSpPr txBox="1">
            <a:spLocks noChangeArrowheads="1"/>
          </p:cNvSpPr>
          <p:nvPr/>
        </p:nvSpPr>
        <p:spPr bwMode="auto">
          <a:xfrm>
            <a:off x="15463838" y="11469688"/>
            <a:ext cx="1638300" cy="1255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827213"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827213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defTabSz="1827213"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defTabSz="1827213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defTabSz="1827213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defTabSz="1827213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defTabSz="1827213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defTabSz="1827213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defTabSz="1827213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kk-KZ" altLang="ru-RU" sz="2000" dirty="0" smtClean="0">
                <a:solidFill>
                  <a:schemeClr val="accent2"/>
                </a:solidFill>
                <a:latin typeface="Arial" pitchFamily="34" charset="0"/>
              </a:rPr>
              <a:t>172</a:t>
            </a:r>
            <a:r>
              <a:rPr lang="kk-KZ" altLang="ru-RU" sz="2000" dirty="0" smtClean="0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ru-RU" altLang="ru-RU" sz="2000" dirty="0" smtClean="0">
                <a:solidFill>
                  <a:schemeClr val="accent2"/>
                </a:solidFill>
                <a:latin typeface="Arial" pitchFamily="34" charset="0"/>
              </a:rPr>
              <a:t>665</a:t>
            </a:r>
            <a:endParaRPr lang="kk-KZ" altLang="ru-RU" sz="2000" dirty="0">
              <a:solidFill>
                <a:schemeClr val="accent2"/>
              </a:solidFill>
              <a:latin typeface="Arial" pitchFamily="34" charset="0"/>
            </a:endParaRPr>
          </a:p>
          <a:p>
            <a:pPr algn="ctr" eaLnBrk="1" hangingPunct="1">
              <a:lnSpc>
                <a:spcPct val="90000"/>
              </a:lnSpc>
            </a:pPr>
            <a:r>
              <a:rPr lang="kk-KZ" altLang="ru-RU" sz="2000" dirty="0">
                <a:solidFill>
                  <a:schemeClr val="accent2"/>
                </a:solidFill>
                <a:latin typeface="Arial" pitchFamily="34" charset="0"/>
              </a:rPr>
              <a:t>7</a:t>
            </a:r>
            <a:r>
              <a:rPr lang="ru-RU" altLang="ru-RU" sz="2000" dirty="0">
                <a:solidFill>
                  <a:schemeClr val="accent2"/>
                </a:solidFill>
                <a:latin typeface="Arial" pitchFamily="34" charset="0"/>
              </a:rPr>
              <a:t>7 </a:t>
            </a:r>
            <a:r>
              <a:rPr lang="ru-RU" altLang="ru-RU" sz="2000" dirty="0" smtClean="0">
                <a:solidFill>
                  <a:schemeClr val="accent2"/>
                </a:solidFill>
                <a:latin typeface="Arial" pitchFamily="34" charset="0"/>
              </a:rPr>
              <a:t>614</a:t>
            </a:r>
            <a:endParaRPr lang="kk-KZ" altLang="ru-RU" sz="2000" dirty="0">
              <a:solidFill>
                <a:schemeClr val="accent2"/>
              </a:solidFill>
              <a:latin typeface="Arial" pitchFamily="34" charset="0"/>
            </a:endParaRPr>
          </a:p>
          <a:p>
            <a:pPr algn="ctr" eaLnBrk="1" hangingPunct="1">
              <a:lnSpc>
                <a:spcPct val="90000"/>
              </a:lnSpc>
            </a:pPr>
            <a:r>
              <a:rPr lang="kk-KZ" altLang="ru-RU" sz="2000" dirty="0">
                <a:solidFill>
                  <a:schemeClr val="accent2"/>
                </a:solidFill>
                <a:latin typeface="Arial" pitchFamily="34" charset="0"/>
              </a:rPr>
              <a:t>-</a:t>
            </a:r>
          </a:p>
          <a:p>
            <a:pPr algn="ctr" eaLnBrk="1" hangingPunct="1">
              <a:lnSpc>
                <a:spcPct val="90000"/>
              </a:lnSpc>
            </a:pPr>
            <a:r>
              <a:rPr lang="kk-KZ" altLang="ru-RU" sz="2400" b="1" dirty="0" smtClean="0">
                <a:solidFill>
                  <a:schemeClr val="accent2"/>
                </a:solidFill>
                <a:latin typeface="Arial" pitchFamily="34" charset="0"/>
              </a:rPr>
              <a:t>250 </a:t>
            </a:r>
            <a:r>
              <a:rPr lang="ru-RU" altLang="ru-RU" sz="2400" b="1" dirty="0" smtClean="0">
                <a:solidFill>
                  <a:schemeClr val="accent2"/>
                </a:solidFill>
                <a:latin typeface="Arial" pitchFamily="34" charset="0"/>
              </a:rPr>
              <a:t>279</a:t>
            </a:r>
            <a:endParaRPr lang="kk-KZ" altLang="ru-RU" sz="2400" b="1" dirty="0">
              <a:solidFill>
                <a:schemeClr val="accent2"/>
              </a:solidFill>
              <a:latin typeface="Arial" pitchFamily="34" charset="0"/>
            </a:endParaRPr>
          </a:p>
        </p:txBody>
      </p:sp>
      <p:cxnSp>
        <p:nvCxnSpPr>
          <p:cNvPr id="221" name="Straight Connector 150">
            <a:extLst>
              <a:ext uri="{FF2B5EF4-FFF2-40B4-BE49-F238E27FC236}"/>
            </a:extLst>
          </p:cNvPr>
          <p:cNvCxnSpPr/>
          <p:nvPr/>
        </p:nvCxnSpPr>
        <p:spPr>
          <a:xfrm>
            <a:off x="8631238" y="11166475"/>
            <a:ext cx="0" cy="1685925"/>
          </a:xfrm>
          <a:prstGeom prst="line">
            <a:avLst/>
          </a:prstGeom>
          <a:ln w="28575">
            <a:solidFill>
              <a:srgbClr val="EF9527"/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/>
            </a:extLst>
          </p:cNvPr>
          <p:cNvSpPr txBox="1"/>
          <p:nvPr/>
        </p:nvSpPr>
        <p:spPr>
          <a:xfrm>
            <a:off x="12719050" y="10906125"/>
            <a:ext cx="2651125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1828086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Электроэнергия</a:t>
            </a:r>
            <a:endParaRPr lang="ru-RU" sz="20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8211" name="Rectangle 2"/>
          <p:cNvSpPr>
            <a:spLocks/>
          </p:cNvSpPr>
          <p:nvPr/>
        </p:nvSpPr>
        <p:spPr bwMode="auto">
          <a:xfrm>
            <a:off x="2136775" y="2363788"/>
            <a:ext cx="14965363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r>
              <a:rPr lang="ru-RU" sz="2000" dirty="0">
                <a:latin typeface="Arial" pitchFamily="34" charset="0"/>
              </a:rPr>
              <a:t>За 6 месяцев </a:t>
            </a:r>
            <a:r>
              <a:rPr lang="kk-KZ" sz="2000" dirty="0">
                <a:latin typeface="Arial" pitchFamily="34" charset="0"/>
              </a:rPr>
              <a:t>2023</a:t>
            </a:r>
            <a:r>
              <a:rPr lang="ru-RU" sz="2000" dirty="0">
                <a:latin typeface="Arial" pitchFamily="34" charset="0"/>
              </a:rPr>
              <a:t> год</a:t>
            </a:r>
            <a:r>
              <a:rPr lang="kk-KZ" sz="2000" dirty="0">
                <a:latin typeface="Arial" pitchFamily="34" charset="0"/>
              </a:rPr>
              <a:t>а</a:t>
            </a:r>
            <a:r>
              <a:rPr lang="ru-RU" sz="2000" dirty="0">
                <a:latin typeface="Arial" pitchFamily="34" charset="0"/>
              </a:rPr>
              <a:t> объем генерации электрической энергии по подразделениям Корпорации </a:t>
            </a:r>
            <a:r>
              <a:rPr lang="kk-KZ" sz="2000" dirty="0">
                <a:latin typeface="Arial" pitchFamily="34" charset="0"/>
              </a:rPr>
              <a:t>увеличился </a:t>
            </a:r>
            <a:r>
              <a:rPr lang="ru-RU" sz="2000" dirty="0">
                <a:latin typeface="Arial" pitchFamily="34" charset="0"/>
              </a:rPr>
              <a:t>на 7,6% в сравнении с </a:t>
            </a:r>
            <a:r>
              <a:rPr lang="kk-KZ" sz="2000" dirty="0">
                <a:latin typeface="Arial" pitchFamily="34" charset="0"/>
              </a:rPr>
              <a:t>первым полугодием </a:t>
            </a:r>
            <a:r>
              <a:rPr lang="ru-RU" sz="2000" dirty="0">
                <a:latin typeface="Arial" pitchFamily="34" charset="0"/>
              </a:rPr>
              <a:t>2022 года в связи с увеличением электрической нагрузки по АО «СЕВКАЗЭНЕРГО».</a:t>
            </a:r>
          </a:p>
          <a:p>
            <a:r>
              <a:rPr lang="ru-RU" sz="2000" dirty="0">
                <a:latin typeface="Arial" pitchFamily="34" charset="0"/>
              </a:rPr>
              <a:t>Объем выработки тепловой энергии снизился на 1,7% в сравнении с </a:t>
            </a:r>
            <a:r>
              <a:rPr lang="kk-KZ" sz="2000" dirty="0">
                <a:latin typeface="Arial" pitchFamily="34" charset="0"/>
              </a:rPr>
              <a:t>первым полугодием </a:t>
            </a:r>
            <a:r>
              <a:rPr lang="ru-RU" sz="2000" dirty="0">
                <a:latin typeface="Arial" pitchFamily="34" charset="0"/>
              </a:rPr>
              <a:t>2022 года в связи со снижением объемов потребления </a:t>
            </a:r>
            <a:r>
              <a:rPr lang="ru-RU" sz="2000" dirty="0" err="1">
                <a:latin typeface="Arial" pitchFamily="34" charset="0"/>
              </a:rPr>
              <a:t>теплоэнергии</a:t>
            </a:r>
            <a:r>
              <a:rPr lang="ru-RU" sz="2000" dirty="0">
                <a:latin typeface="Arial" pitchFamily="34" charset="0"/>
              </a:rPr>
              <a:t> потребителями по ТОО «</a:t>
            </a:r>
            <a:r>
              <a:rPr lang="ru-RU" sz="2000" dirty="0" err="1">
                <a:latin typeface="Arial" pitchFamily="34" charset="0"/>
              </a:rPr>
              <a:t>Экибастузтеплоэнерго</a:t>
            </a:r>
            <a:r>
              <a:rPr lang="ru-RU" sz="2000" dirty="0">
                <a:latin typeface="Arial" pitchFamily="34" charset="0"/>
              </a:rPr>
              <a:t>» из-за увеличения технологических нарушений на </a:t>
            </a:r>
            <a:r>
              <a:rPr lang="ru-RU" sz="2000" dirty="0" err="1">
                <a:latin typeface="Arial" pitchFamily="34" charset="0"/>
              </a:rPr>
              <a:t>котлоагрегатах</a:t>
            </a:r>
            <a:r>
              <a:rPr lang="ru-RU" sz="2000" dirty="0">
                <a:latin typeface="Arial" pitchFamily="34" charset="0"/>
              </a:rPr>
              <a:t> и тепловых сетях.</a:t>
            </a:r>
          </a:p>
        </p:txBody>
      </p:sp>
      <p:sp>
        <p:nvSpPr>
          <p:cNvPr id="8212" name="Rectangle 3"/>
          <p:cNvSpPr>
            <a:spLocks/>
          </p:cNvSpPr>
          <p:nvPr/>
        </p:nvSpPr>
        <p:spPr bwMode="auto">
          <a:xfrm>
            <a:off x="2089150" y="1825625"/>
            <a:ext cx="157797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12700" eaLnBrk="1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</a:pPr>
            <a:r>
              <a:rPr lang="kk-KZ" altLang="ru-RU" sz="2000" b="1">
                <a:solidFill>
                  <a:srgbClr val="D27A10"/>
                </a:solidFill>
                <a:latin typeface="Arial" pitchFamily="34" charset="0"/>
              </a:rPr>
              <a:t>ГЕНЕРАЦИЯ</a:t>
            </a:r>
            <a:endParaRPr lang="en-US" altLang="ru-RU" sz="2000" b="1">
              <a:solidFill>
                <a:srgbClr val="D27A10"/>
              </a:solidFill>
              <a:latin typeface="Arial" pitchFamily="34" charset="0"/>
            </a:endParaRPr>
          </a:p>
        </p:txBody>
      </p:sp>
      <p:sp>
        <p:nvSpPr>
          <p:cNvPr id="8213" name="Rectangle 4"/>
          <p:cNvSpPr>
            <a:spLocks/>
          </p:cNvSpPr>
          <p:nvPr/>
        </p:nvSpPr>
        <p:spPr bwMode="auto">
          <a:xfrm>
            <a:off x="2136775" y="5564188"/>
            <a:ext cx="14965363" cy="1370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r>
              <a:rPr lang="ru-RU" sz="2000" dirty="0">
                <a:latin typeface="Arial" pitchFamily="34" charset="0"/>
              </a:rPr>
              <a:t>Объем транспортировки и распределения электрической энергии увеличился на 0,1% в основном за счет увеличения объемов по АО «АРЭК» на 4,3%.</a:t>
            </a:r>
          </a:p>
          <a:p>
            <a:r>
              <a:rPr lang="ru-RU" sz="2000" dirty="0">
                <a:latin typeface="Arial" pitchFamily="34" charset="0"/>
              </a:rPr>
              <a:t>Объем транспортировки и распределения тепловой энергии уменьшился на 9,0% за счет снижения объемов по подразделениям АО «ПАВЛОДАРЭНЕРГО» с ТОО «</a:t>
            </a:r>
            <a:r>
              <a:rPr lang="ru-RU" sz="2000" dirty="0" err="1">
                <a:latin typeface="Arial" pitchFamily="34" charset="0"/>
              </a:rPr>
              <a:t>Экибастузтеплоэнерго</a:t>
            </a:r>
            <a:r>
              <a:rPr lang="ru-RU" sz="2000" dirty="0">
                <a:latin typeface="Arial" pitchFamily="34" charset="0"/>
              </a:rPr>
              <a:t>» на 16,2% из-за увеличения технологических нарушений на </a:t>
            </a:r>
            <a:r>
              <a:rPr lang="ru-RU" sz="2000" dirty="0" err="1">
                <a:latin typeface="Arial" pitchFamily="34" charset="0"/>
              </a:rPr>
              <a:t>котлоагрегатах</a:t>
            </a:r>
            <a:r>
              <a:rPr lang="ru-RU" sz="2000" dirty="0">
                <a:latin typeface="Arial" pitchFamily="34" charset="0"/>
              </a:rPr>
              <a:t> и тепловых сетях ТОО «</a:t>
            </a:r>
            <a:r>
              <a:rPr lang="ru-RU" sz="2000" dirty="0" err="1">
                <a:latin typeface="Arial" pitchFamily="34" charset="0"/>
              </a:rPr>
              <a:t>Экибастузтеплоэнерго</a:t>
            </a:r>
            <a:r>
              <a:rPr lang="ru-RU" sz="2000" dirty="0">
                <a:latin typeface="Arial" pitchFamily="34" charset="0"/>
              </a:rPr>
              <a:t>».</a:t>
            </a:r>
          </a:p>
        </p:txBody>
      </p:sp>
      <p:sp>
        <p:nvSpPr>
          <p:cNvPr id="8214" name="Rectangle 5"/>
          <p:cNvSpPr>
            <a:spLocks/>
          </p:cNvSpPr>
          <p:nvPr/>
        </p:nvSpPr>
        <p:spPr bwMode="auto">
          <a:xfrm>
            <a:off x="2116138" y="5110163"/>
            <a:ext cx="53689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12700" eaLnBrk="1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</a:pPr>
            <a:r>
              <a:rPr lang="kk-KZ" altLang="ru-RU" sz="2000" b="1">
                <a:solidFill>
                  <a:srgbClr val="D27A10"/>
                </a:solidFill>
                <a:latin typeface="Arial" pitchFamily="34" charset="0"/>
              </a:rPr>
              <a:t>ТРАНСПОРТИРОВКА И РАСПРЕДЕЛЕНИЕ</a:t>
            </a:r>
            <a:endParaRPr lang="en-US" altLang="ru-RU" sz="2000" b="1">
              <a:solidFill>
                <a:srgbClr val="D27A10"/>
              </a:solidFill>
              <a:latin typeface="Arial" pitchFamily="34" charset="0"/>
            </a:endParaRPr>
          </a:p>
        </p:txBody>
      </p:sp>
      <p:sp>
        <p:nvSpPr>
          <p:cNvPr id="8215" name="Rectangle 6"/>
          <p:cNvSpPr>
            <a:spLocks/>
          </p:cNvSpPr>
          <p:nvPr/>
        </p:nvSpPr>
        <p:spPr bwMode="auto">
          <a:xfrm>
            <a:off x="2130425" y="7589838"/>
            <a:ext cx="803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25400" eaLnBrk="1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</a:pPr>
            <a:r>
              <a:rPr lang="kk-KZ" altLang="ru-RU" sz="2000" b="1">
                <a:solidFill>
                  <a:srgbClr val="D27A10"/>
                </a:solidFill>
                <a:latin typeface="Arial" pitchFamily="34" charset="0"/>
              </a:rPr>
              <a:t>СБЫТ</a:t>
            </a:r>
            <a:endParaRPr lang="en-US" altLang="ru-RU" sz="2000" b="1">
              <a:solidFill>
                <a:srgbClr val="D27A10"/>
              </a:solidFill>
              <a:latin typeface="Arial" pitchFamily="34" charset="0"/>
            </a:endParaRPr>
          </a:p>
        </p:txBody>
      </p:sp>
      <p:sp>
        <p:nvSpPr>
          <p:cNvPr id="8216" name="Rectangle 7"/>
          <p:cNvSpPr>
            <a:spLocks/>
          </p:cNvSpPr>
          <p:nvPr/>
        </p:nvSpPr>
        <p:spPr bwMode="auto">
          <a:xfrm>
            <a:off x="2136775" y="7866063"/>
            <a:ext cx="14965363" cy="1271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r>
              <a:rPr lang="ru-RU" sz="2000" dirty="0">
                <a:latin typeface="Arial" pitchFamily="34" charset="0"/>
              </a:rPr>
              <a:t>Объем товарного отпуска электрической энергии увеличился на 1,8 % за счет увеличения объемов товарного отпуска по АО «СЕВКАЗЭНЕРГО» на 15,1%.</a:t>
            </a:r>
          </a:p>
          <a:p>
            <a:r>
              <a:rPr lang="ru-RU" sz="2000" dirty="0">
                <a:latin typeface="Arial" pitchFamily="34" charset="0"/>
              </a:rPr>
              <a:t>Объем сбыта по тепловой энергии уменьшился на 5,6% за счет уменьшения объемов товарного отпуска по подразделениям АО «ПАВЛОДАРЭНЕРГО» с ТОО «</a:t>
            </a:r>
            <a:r>
              <a:rPr lang="ru-RU" sz="2000" dirty="0" err="1">
                <a:latin typeface="Arial" pitchFamily="34" charset="0"/>
              </a:rPr>
              <a:t>Экибастузтеплоэнерго</a:t>
            </a:r>
            <a:r>
              <a:rPr lang="ru-RU" sz="2000" dirty="0">
                <a:latin typeface="Arial" pitchFamily="34" charset="0"/>
              </a:rPr>
              <a:t>» на 11,0%.</a:t>
            </a:r>
            <a:endParaRPr lang="ru-RU" altLang="ru-RU" sz="2000" dirty="0">
              <a:latin typeface="Arial" pitchFamily="34" charset="0"/>
            </a:endParaRPr>
          </a:p>
        </p:txBody>
      </p:sp>
      <p:pic>
        <p:nvPicPr>
          <p:cNvPr id="8217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836738"/>
            <a:ext cx="930275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8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4778375"/>
            <a:ext cx="971550" cy="941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9" name="Рисунок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800" y="7667625"/>
            <a:ext cx="804863" cy="80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4" name="Прямая соединительная линия 33">
            <a:extLst>
              <a:ext uri="{FF2B5EF4-FFF2-40B4-BE49-F238E27FC236}"/>
            </a:extLst>
          </p:cNvPr>
          <p:cNvCxnSpPr/>
          <p:nvPr/>
        </p:nvCxnSpPr>
        <p:spPr>
          <a:xfrm>
            <a:off x="2089150" y="10223500"/>
            <a:ext cx="14690725" cy="0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Прямоугольник 1">
            <a:extLst>
              <a:ext uri="{FF2B5EF4-FFF2-40B4-BE49-F238E27FC236}"/>
            </a:extLst>
          </p:cNvPr>
          <p:cNvSpPr>
            <a:spLocks noChangeArrowheads="1"/>
          </p:cNvSpPr>
          <p:nvPr/>
        </p:nvSpPr>
        <p:spPr bwMode="auto">
          <a:xfrm>
            <a:off x="2116138" y="10448925"/>
            <a:ext cx="41576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kk-KZ" alt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</a:rPr>
              <a:t>УСТАНОВЛЕННАЯ МОЩНОСТЬ</a:t>
            </a:r>
            <a:endParaRPr lang="en-US" altLang="ru-RU" sz="20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</a:endParaRPr>
          </a:p>
        </p:txBody>
      </p:sp>
      <p:sp>
        <p:nvSpPr>
          <p:cNvPr id="39" name="TextBox 38">
            <a:extLst>
              <a:ext uri="{FF2B5EF4-FFF2-40B4-BE49-F238E27FC236}"/>
            </a:extLst>
          </p:cNvPr>
          <p:cNvSpPr txBox="1"/>
          <p:nvPr/>
        </p:nvSpPr>
        <p:spPr>
          <a:xfrm>
            <a:off x="2014538" y="11469688"/>
            <a:ext cx="5203825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1828086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Электрическая мощность, МВт</a:t>
            </a:r>
          </a:p>
          <a:p>
            <a:pPr defTabSz="1828086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defTabSz="1828086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defTabSz="1828086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Тепловая мощность, Гкал/ч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/>
            </a:extLst>
          </p:cNvPr>
          <p:cNvSpPr txBox="1"/>
          <p:nvPr/>
        </p:nvSpPr>
        <p:spPr>
          <a:xfrm>
            <a:off x="6985000" y="11485563"/>
            <a:ext cx="1001713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1828086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000" b="1" dirty="0">
                <a:latin typeface="Arial" panose="020B0604020202020204" pitchFamily="34" charset="0"/>
              </a:rPr>
              <a:t>1 3</a:t>
            </a:r>
            <a:r>
              <a:rPr lang="en-US" sz="2000" b="1" dirty="0">
                <a:latin typeface="Arial" panose="020B0604020202020204" pitchFamily="34" charset="0"/>
              </a:rPr>
              <a:t>18</a:t>
            </a:r>
            <a:endParaRPr lang="kk-KZ" sz="2000" b="1" dirty="0">
              <a:latin typeface="Arial" panose="020B0604020202020204" pitchFamily="34" charset="0"/>
            </a:endParaRPr>
          </a:p>
          <a:p>
            <a:pPr algn="ctr" defTabSz="1828086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algn="ctr" defTabSz="1828086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algn="ctr" defTabSz="1828086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000" b="1" dirty="0">
                <a:latin typeface="Arial" panose="020B0604020202020204" pitchFamily="34" charset="0"/>
              </a:rPr>
              <a:t>2 9</a:t>
            </a:r>
            <a:r>
              <a:rPr lang="en-US" sz="2000" b="1" dirty="0">
                <a:latin typeface="Arial" panose="020B0604020202020204" pitchFamily="34" charset="0"/>
              </a:rPr>
              <a:t>81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Box 72"/>
          <p:cNvSpPr txBox="1">
            <a:spLocks noChangeArrowheads="1"/>
          </p:cNvSpPr>
          <p:nvPr/>
        </p:nvSpPr>
        <p:spPr bwMode="auto">
          <a:xfrm>
            <a:off x="1082675" y="1762125"/>
            <a:ext cx="16571913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827213"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827213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defTabSz="1827213"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defTabSz="1827213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defTabSz="1827213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defTabSz="1827213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defTabSz="1827213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defTabSz="1827213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defTabSz="1827213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000" dirty="0">
                <a:latin typeface="Arial" pitchFamily="34" charset="0"/>
              </a:rPr>
              <a:t>За</a:t>
            </a:r>
            <a:r>
              <a:rPr lang="kk-KZ" sz="2000" dirty="0">
                <a:latin typeface="Arial" pitchFamily="34" charset="0"/>
              </a:rPr>
              <a:t> 6 месяцев </a:t>
            </a:r>
            <a:r>
              <a:rPr lang="ru-RU" sz="2000" dirty="0">
                <a:latin typeface="Arial" pitchFamily="34" charset="0"/>
              </a:rPr>
              <a:t>2023 года объем выработки электрической энергии по подразделениям Корпорации составил 3 000,5 млн. </a:t>
            </a:r>
            <a:r>
              <a:rPr lang="ru-RU" sz="2000" dirty="0" err="1">
                <a:latin typeface="Arial" pitchFamily="34" charset="0"/>
              </a:rPr>
              <a:t>кВтч</a:t>
            </a:r>
            <a:r>
              <a:rPr lang="ru-RU" sz="2000" dirty="0">
                <a:latin typeface="Arial" pitchFamily="34" charset="0"/>
              </a:rPr>
              <a:t>. Данный показатель </a:t>
            </a:r>
            <a:r>
              <a:rPr lang="kk-KZ" sz="2000" dirty="0">
                <a:latin typeface="Arial" pitchFamily="34" charset="0"/>
              </a:rPr>
              <a:t>увеличился</a:t>
            </a:r>
            <a:r>
              <a:rPr lang="ru-RU" sz="2000" dirty="0">
                <a:latin typeface="Arial" pitchFamily="34" charset="0"/>
              </a:rPr>
              <a:t> на 7,6% по сравнению с первым</a:t>
            </a:r>
            <a:r>
              <a:rPr lang="kk-KZ" sz="2000" dirty="0">
                <a:latin typeface="Arial" pitchFamily="34" charset="0"/>
              </a:rPr>
              <a:t> полугодием </a:t>
            </a:r>
            <a:r>
              <a:rPr lang="ru-RU" sz="2000" dirty="0">
                <a:latin typeface="Arial" pitchFamily="34" charset="0"/>
              </a:rPr>
              <a:t>2022 год</a:t>
            </a:r>
            <a:r>
              <a:rPr lang="kk-KZ" sz="2000" dirty="0">
                <a:latin typeface="Arial" pitchFamily="34" charset="0"/>
              </a:rPr>
              <a:t>а</a:t>
            </a:r>
            <a:r>
              <a:rPr lang="ru-RU" sz="2000" dirty="0">
                <a:latin typeface="Arial" pitchFamily="34" charset="0"/>
              </a:rPr>
              <a:t>, когда было выработано 2787,9 млн. </a:t>
            </a:r>
            <a:r>
              <a:rPr lang="ru-RU" sz="2000" dirty="0" err="1">
                <a:latin typeface="Arial" pitchFamily="34" charset="0"/>
              </a:rPr>
              <a:t>кВтч</a:t>
            </a:r>
            <a:r>
              <a:rPr lang="ru-RU" sz="2000" dirty="0">
                <a:latin typeface="Arial" pitchFamily="34" charset="0"/>
              </a:rPr>
              <a:t>.</a:t>
            </a:r>
          </a:p>
          <a:p>
            <a:r>
              <a:rPr lang="ru-RU" sz="2000" dirty="0">
                <a:latin typeface="Arial" pitchFamily="34" charset="0"/>
              </a:rPr>
              <a:t>Отпуск электрической энергии с шин </a:t>
            </a:r>
            <a:r>
              <a:rPr lang="kk-KZ" sz="2000" dirty="0">
                <a:latin typeface="Arial" pitchFamily="34" charset="0"/>
              </a:rPr>
              <a:t>6 месяцев </a:t>
            </a:r>
            <a:r>
              <a:rPr lang="ru-RU" sz="2000" dirty="0">
                <a:latin typeface="Arial" pitchFamily="34" charset="0"/>
              </a:rPr>
              <a:t>2023 года увеличился на 196,9 млн. </a:t>
            </a:r>
            <a:r>
              <a:rPr lang="ru-RU" sz="2000" dirty="0" err="1">
                <a:latin typeface="Arial" pitchFamily="34" charset="0"/>
              </a:rPr>
              <a:t>кВтч</a:t>
            </a:r>
            <a:r>
              <a:rPr lang="ru-RU" sz="2000" dirty="0">
                <a:latin typeface="Arial" pitchFamily="34" charset="0"/>
              </a:rPr>
              <a:t> (8,3%) по сравнению с аналогичным периодом 2022 года и составил 2567,7 млн. </a:t>
            </a:r>
            <a:r>
              <a:rPr lang="ru-RU" sz="2000" dirty="0" err="1">
                <a:latin typeface="Arial" pitchFamily="34" charset="0"/>
              </a:rPr>
              <a:t>кВтч</a:t>
            </a:r>
            <a:r>
              <a:rPr lang="ru-RU" sz="2000" dirty="0">
                <a:latin typeface="Arial" pitchFamily="34" charset="0"/>
              </a:rPr>
              <a:t>.  При этом снижение расхода электроэнергии на собственные нужды, отнесенных к выработке электроэнергии в относительном выражении, составило 0,6%.</a:t>
            </a:r>
          </a:p>
        </p:txBody>
      </p:sp>
      <p:cxnSp>
        <p:nvCxnSpPr>
          <p:cNvPr id="3" name="Прямая соединительная линия 2">
            <a:extLst>
              <a:ext uri="{FF2B5EF4-FFF2-40B4-BE49-F238E27FC236}"/>
            </a:extLst>
          </p:cNvPr>
          <p:cNvCxnSpPr/>
          <p:nvPr/>
        </p:nvCxnSpPr>
        <p:spPr>
          <a:xfrm>
            <a:off x="1284288" y="5064125"/>
            <a:ext cx="15851187" cy="0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" name="Прямоугольник 147">
            <a:extLst>
              <a:ext uri="{FF2B5EF4-FFF2-40B4-BE49-F238E27FC236}"/>
            </a:extLst>
          </p:cNvPr>
          <p:cNvSpPr/>
          <p:nvPr/>
        </p:nvSpPr>
        <p:spPr>
          <a:xfrm>
            <a:off x="0" y="13239750"/>
            <a:ext cx="18294350" cy="4762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828086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3599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245" name="Прямоугольник 148"/>
          <p:cNvSpPr>
            <a:spLocks noChangeArrowheads="1"/>
          </p:cNvSpPr>
          <p:nvPr/>
        </p:nvSpPr>
        <p:spPr bwMode="auto">
          <a:xfrm>
            <a:off x="138113" y="13277850"/>
            <a:ext cx="120888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ru-RU" altLang="ru-RU" sz="2000" dirty="0">
                <a:solidFill>
                  <a:schemeClr val="bg1"/>
                </a:solidFill>
                <a:latin typeface="Arial" pitchFamily="34" charset="0"/>
              </a:rPr>
              <a:t>Предварительные производственные результаты деятельности АО «ЦАЭК» </a:t>
            </a:r>
            <a:r>
              <a:rPr lang="ru-RU" altLang="ru-RU" sz="2000" dirty="0" smtClean="0">
                <a:solidFill>
                  <a:schemeClr val="bg1"/>
                </a:solidFill>
                <a:latin typeface="Arial" pitchFamily="34" charset="0"/>
              </a:rPr>
              <a:t>за</a:t>
            </a:r>
            <a:r>
              <a:rPr lang="en-US" sz="2000" dirty="0" smtClean="0">
                <a:solidFill>
                  <a:schemeClr val="bg1"/>
                </a:solidFill>
                <a:latin typeface="Arial" pitchFamily="34" charset="0"/>
              </a:rPr>
              <a:t> I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</a:rPr>
              <a:t>І</a:t>
            </a:r>
            <a:r>
              <a:rPr lang="kk-KZ" sz="2000" dirty="0" smtClean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altLang="ru-RU" sz="2000" dirty="0" smtClean="0">
                <a:solidFill>
                  <a:schemeClr val="bg1"/>
                </a:solidFill>
                <a:latin typeface="Arial" pitchFamily="34" charset="0"/>
              </a:rPr>
              <a:t>квартал </a:t>
            </a:r>
            <a:r>
              <a:rPr lang="ru-RU" altLang="ru-RU" sz="2000" dirty="0">
                <a:solidFill>
                  <a:schemeClr val="bg1"/>
                </a:solidFill>
                <a:latin typeface="Arial" pitchFamily="34" charset="0"/>
              </a:rPr>
              <a:t>202</a:t>
            </a:r>
            <a:r>
              <a:rPr lang="en-US" altLang="ru-RU" sz="2000" dirty="0">
                <a:solidFill>
                  <a:schemeClr val="bg1"/>
                </a:solidFill>
                <a:latin typeface="Arial" pitchFamily="34" charset="0"/>
              </a:rPr>
              <a:t>3</a:t>
            </a:r>
            <a:r>
              <a:rPr lang="ru-RU" altLang="ru-RU" sz="2000" dirty="0">
                <a:solidFill>
                  <a:schemeClr val="bg1"/>
                </a:solidFill>
                <a:latin typeface="Arial" pitchFamily="34" charset="0"/>
              </a:rPr>
              <a:t> года</a:t>
            </a:r>
          </a:p>
        </p:txBody>
      </p:sp>
      <p:sp>
        <p:nvSpPr>
          <p:cNvPr id="10246" name="Прямоугольник 149"/>
          <p:cNvSpPr>
            <a:spLocks noChangeArrowheads="1"/>
          </p:cNvSpPr>
          <p:nvPr/>
        </p:nvSpPr>
        <p:spPr bwMode="auto">
          <a:xfrm>
            <a:off x="17781588" y="13281025"/>
            <a:ext cx="3270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kk-KZ" altLang="ru-RU" sz="2000" b="1">
                <a:solidFill>
                  <a:schemeClr val="bg1"/>
                </a:solidFill>
                <a:latin typeface="Arial" pitchFamily="34" charset="0"/>
              </a:rPr>
              <a:t>4</a:t>
            </a:r>
            <a:endParaRPr lang="ru-RU" altLang="ru-RU" sz="2000" b="1">
              <a:solidFill>
                <a:schemeClr val="bg1"/>
              </a:solidFill>
              <a:latin typeface="Arial" pitchFamily="34" charset="0"/>
            </a:endParaRPr>
          </a:p>
        </p:txBody>
      </p:sp>
      <p:pic>
        <p:nvPicPr>
          <p:cNvPr id="10247" name="Picture 3" descr="C:\Users\n.amanzholov\Desktop\logo_CAEPKO 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459"/>
          <a:stretch>
            <a:fillRect/>
          </a:stretch>
        </p:blipFill>
        <p:spPr bwMode="auto">
          <a:xfrm>
            <a:off x="1082675" y="787400"/>
            <a:ext cx="420688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" name="TextBox 70">
            <a:extLst>
              <a:ext uri="{FF2B5EF4-FFF2-40B4-BE49-F238E27FC236}"/>
            </a:extLst>
          </p:cNvPr>
          <p:cNvSpPr txBox="1"/>
          <p:nvPr/>
        </p:nvSpPr>
        <p:spPr>
          <a:xfrm>
            <a:off x="1722438" y="842963"/>
            <a:ext cx="5395912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1828086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0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rPr>
              <a:t>ГЕНЕРАЦИЯ ЭЛЕКТРИЧЕСКОЙ ЭНЕРГИИ</a:t>
            </a:r>
            <a:endParaRPr lang="en-US" sz="2000" b="1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grpSp>
        <p:nvGrpSpPr>
          <p:cNvPr id="10249" name="Группа 4"/>
          <p:cNvGrpSpPr>
            <a:grpSpLocks/>
          </p:cNvGrpSpPr>
          <p:nvPr/>
        </p:nvGrpSpPr>
        <p:grpSpPr bwMode="auto">
          <a:xfrm>
            <a:off x="-6350" y="0"/>
            <a:ext cx="18300700" cy="655638"/>
            <a:chOff x="-5753" y="0"/>
            <a:chExt cx="18299506" cy="656094"/>
          </a:xfrm>
        </p:grpSpPr>
        <p:sp>
          <p:nvSpPr>
            <p:cNvPr id="59" name="Прямоугольник 58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-5753" y="0"/>
              <a:ext cx="18293156" cy="576664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tint val="66000"/>
                    <a:satMod val="160000"/>
                  </a:schemeClr>
                </a:gs>
                <a:gs pos="50000">
                  <a:schemeClr val="accent3">
                    <a:tint val="44500"/>
                    <a:satMod val="160000"/>
                  </a:schemeClr>
                </a:gs>
                <a:gs pos="100000">
                  <a:schemeClr val="accent3">
                    <a:tint val="23500"/>
                    <a:satMod val="160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82808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3599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sp>
          <p:nvSpPr>
            <p:cNvPr id="60" name="Freeform 61">
              <a:extLst>
                <a:ext uri="{FF2B5EF4-FFF2-40B4-BE49-F238E27FC236}"/>
              </a:extLst>
            </p:cNvPr>
            <p:cNvSpPr>
              <a:spLocks noChangeArrowheads="1"/>
            </p:cNvSpPr>
            <p:nvPr/>
          </p:nvSpPr>
          <p:spPr bwMode="auto">
            <a:xfrm>
              <a:off x="597" y="576664"/>
              <a:ext cx="18293156" cy="79430"/>
            </a:xfrm>
            <a:prstGeom prst="rect">
              <a:avLst/>
            </a:prstGeom>
            <a:gradFill flip="none" rotWithShape="1">
              <a:gsLst>
                <a:gs pos="0">
                  <a:srgbClr val="FFC000"/>
                </a:gs>
                <a:gs pos="47000">
                  <a:srgbClr val="F8B049"/>
                </a:gs>
              </a:gsLst>
              <a:lin ang="5400000" scaled="0"/>
              <a:tileRect/>
            </a:gradFill>
            <a:ln>
              <a:noFill/>
            </a:ln>
            <a:effectLst/>
          </p:spPr>
          <p:txBody>
            <a:bodyPr wrap="none" anchor="ctr"/>
            <a:lstStyle/>
            <a:p>
              <a:pPr defTabSz="182808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599">
                <a:solidFill>
                  <a:srgbClr val="EFA500"/>
                </a:solidFill>
                <a:latin typeface="Lato Bold" panose="020F0502020204030203" pitchFamily="34" charset="0"/>
                <a:ea typeface="Lato Bold" panose="020F0502020204030203" pitchFamily="34" charset="0"/>
                <a:cs typeface="Lato Bold" panose="020F0502020204030203" pitchFamily="34" charset="0"/>
              </a:endParaRPr>
            </a:p>
          </p:txBody>
        </p:sp>
      </p:grpSp>
      <p:sp>
        <p:nvSpPr>
          <p:cNvPr id="10251" name="TextBox 71"/>
          <p:cNvSpPr txBox="1">
            <a:spLocks noChangeArrowheads="1"/>
          </p:cNvSpPr>
          <p:nvPr/>
        </p:nvSpPr>
        <p:spPr bwMode="auto">
          <a:xfrm>
            <a:off x="2735263" y="9596438"/>
            <a:ext cx="177641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827213"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827213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defTabSz="1827213"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defTabSz="1827213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defTabSz="1827213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defTabSz="1827213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defTabSz="1827213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defTabSz="1827213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defTabSz="1827213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en-US" altLang="ru-RU" sz="2000" b="1" dirty="0">
                <a:solidFill>
                  <a:schemeClr val="bg1"/>
                </a:solidFill>
                <a:latin typeface="Arial" pitchFamily="34" charset="0"/>
              </a:rPr>
              <a:t>1</a:t>
            </a:r>
            <a:r>
              <a:rPr lang="ru-RU" altLang="ru-RU" sz="2000" b="1" dirty="0">
                <a:solidFill>
                  <a:schemeClr val="bg1"/>
                </a:solidFill>
                <a:latin typeface="Arial" pitchFamily="34" charset="0"/>
              </a:rPr>
              <a:t>110</a:t>
            </a:r>
            <a:r>
              <a:rPr lang="en-US" altLang="ru-RU" sz="2000" b="1" dirty="0">
                <a:solidFill>
                  <a:schemeClr val="bg1"/>
                </a:solidFill>
                <a:latin typeface="Arial" pitchFamily="34" charset="0"/>
              </a:rPr>
              <a:t>,</a:t>
            </a:r>
            <a:r>
              <a:rPr lang="ru-RU" altLang="ru-RU" sz="2000" b="1" dirty="0">
                <a:solidFill>
                  <a:schemeClr val="bg1"/>
                </a:solidFill>
                <a:latin typeface="Arial" pitchFamily="34" charset="0"/>
              </a:rPr>
              <a:t>3</a:t>
            </a:r>
          </a:p>
          <a:p>
            <a:pPr algn="ctr" eaLnBrk="1" hangingPunct="1"/>
            <a:endParaRPr lang="ru-RU" altLang="ru-RU" sz="2000" b="1" dirty="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10252" name="TextBox 71"/>
          <p:cNvSpPr txBox="1">
            <a:spLocks noChangeArrowheads="1"/>
          </p:cNvSpPr>
          <p:nvPr/>
        </p:nvSpPr>
        <p:spPr bwMode="auto">
          <a:xfrm>
            <a:off x="10626725" y="10164763"/>
            <a:ext cx="18383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827213"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827213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defTabSz="1827213"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defTabSz="1827213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defTabSz="1827213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defTabSz="1827213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defTabSz="1827213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defTabSz="1827213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defTabSz="1827213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en-US" altLang="ru-RU" sz="2000" b="1" dirty="0">
                <a:solidFill>
                  <a:schemeClr val="bg1"/>
                </a:solidFill>
                <a:latin typeface="Arial" pitchFamily="34" charset="0"/>
              </a:rPr>
              <a:t>10</a:t>
            </a:r>
            <a:r>
              <a:rPr lang="ru-RU" altLang="ru-RU" sz="2000" b="1" dirty="0">
                <a:solidFill>
                  <a:schemeClr val="bg1"/>
                </a:solidFill>
                <a:latin typeface="Arial" pitchFamily="34" charset="0"/>
              </a:rPr>
              <a:t>39,3</a:t>
            </a:r>
          </a:p>
        </p:txBody>
      </p:sp>
      <p:sp>
        <p:nvSpPr>
          <p:cNvPr id="5140" name="TextBox 71">
            <a:extLst>
              <a:ext uri="{FF2B5EF4-FFF2-40B4-BE49-F238E27FC236}"/>
            </a:extLst>
          </p:cNvPr>
          <p:cNvSpPr txBox="1">
            <a:spLocks noChangeArrowheads="1"/>
          </p:cNvSpPr>
          <p:nvPr/>
        </p:nvSpPr>
        <p:spPr bwMode="auto">
          <a:xfrm>
            <a:off x="6280150" y="7356475"/>
            <a:ext cx="18383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827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827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827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827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5</a:t>
            </a:r>
            <a:r>
              <a:rPr lang="ru-RU" alt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73,6</a:t>
            </a:r>
            <a:endParaRPr lang="ru-RU" altLang="ru-RU" sz="20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</a:endParaRPr>
          </a:p>
        </p:txBody>
      </p:sp>
      <p:sp>
        <p:nvSpPr>
          <p:cNvPr id="5141" name="TextBox 71">
            <a:extLst>
              <a:ext uri="{FF2B5EF4-FFF2-40B4-BE49-F238E27FC236}"/>
            </a:extLst>
          </p:cNvPr>
          <p:cNvSpPr txBox="1">
            <a:spLocks noChangeArrowheads="1"/>
          </p:cNvSpPr>
          <p:nvPr/>
        </p:nvSpPr>
        <p:spPr bwMode="auto">
          <a:xfrm>
            <a:off x="3345993" y="7356475"/>
            <a:ext cx="16652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827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827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827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827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ru-RU" alt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592,1</a:t>
            </a:r>
            <a:endParaRPr lang="ru-RU" altLang="ru-RU" sz="20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</a:endParaRPr>
          </a:p>
        </p:txBody>
      </p:sp>
      <p:sp>
        <p:nvSpPr>
          <p:cNvPr id="35" name="TextBox 34">
            <a:extLst>
              <a:ext uri="{FF2B5EF4-FFF2-40B4-BE49-F238E27FC236}"/>
            </a:extLst>
          </p:cNvPr>
          <p:cNvSpPr txBox="1"/>
          <p:nvPr/>
        </p:nvSpPr>
        <p:spPr>
          <a:xfrm>
            <a:off x="6540177" y="5715055"/>
            <a:ext cx="2198688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1828086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16</a:t>
            </a:r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83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,</a:t>
            </a:r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9</a:t>
            </a:r>
          </a:p>
        </p:txBody>
      </p:sp>
      <p:sp>
        <p:nvSpPr>
          <p:cNvPr id="36" name="TextBox 35">
            <a:extLst>
              <a:ext uri="{FF2B5EF4-FFF2-40B4-BE49-F238E27FC236}"/>
            </a:extLst>
          </p:cNvPr>
          <p:cNvSpPr txBox="1"/>
          <p:nvPr/>
        </p:nvSpPr>
        <p:spPr>
          <a:xfrm>
            <a:off x="3079294" y="5715055"/>
            <a:ext cx="2198687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1828086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1631,4</a:t>
            </a:r>
          </a:p>
        </p:txBody>
      </p:sp>
      <p:sp>
        <p:nvSpPr>
          <p:cNvPr id="26" name="TextBox 25">
            <a:extLst>
              <a:ext uri="{FF2B5EF4-FFF2-40B4-BE49-F238E27FC236}"/>
            </a:extLst>
          </p:cNvPr>
          <p:cNvSpPr txBox="1"/>
          <p:nvPr/>
        </p:nvSpPr>
        <p:spPr>
          <a:xfrm>
            <a:off x="1271588" y="5227638"/>
            <a:ext cx="1657350" cy="3063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kk-KZ" sz="1400" i="1" dirty="0">
                <a:latin typeface="Arial" panose="020B0604020202020204" pitchFamily="34" charset="0"/>
              </a:rPr>
              <a:t>(млн кВт</a:t>
            </a:r>
            <a:r>
              <a:rPr lang="ru-RU" sz="1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ч)</a:t>
            </a:r>
            <a:endParaRPr lang="ru-RU" sz="1400" i="1" dirty="0">
              <a:latin typeface="Arial" panose="020B0604020202020204" pitchFamily="34" charset="0"/>
            </a:endParaRPr>
          </a:p>
        </p:txBody>
      </p:sp>
      <p:sp>
        <p:nvSpPr>
          <p:cNvPr id="10258" name="TextBox 61"/>
          <p:cNvSpPr txBox="1">
            <a:spLocks noChangeArrowheads="1"/>
          </p:cNvSpPr>
          <p:nvPr/>
        </p:nvSpPr>
        <p:spPr bwMode="auto">
          <a:xfrm>
            <a:off x="6332538" y="9964738"/>
            <a:ext cx="17351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827213"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827213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defTabSz="1827213"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defTabSz="1827213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defTabSz="1827213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defTabSz="1827213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defTabSz="1827213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defTabSz="1827213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defTabSz="1827213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ru-RU" altLang="ru-RU" sz="2000" b="1">
                <a:solidFill>
                  <a:schemeClr val="bg1"/>
                </a:solidFill>
                <a:latin typeface="Arial" pitchFamily="34" charset="0"/>
              </a:rPr>
              <a:t>1110</a:t>
            </a:r>
            <a:r>
              <a:rPr lang="en-US" altLang="ru-RU" sz="2000" b="1">
                <a:solidFill>
                  <a:schemeClr val="bg1"/>
                </a:solidFill>
                <a:latin typeface="Arial" pitchFamily="34" charset="0"/>
              </a:rPr>
              <a:t>,3</a:t>
            </a:r>
            <a:endParaRPr lang="ru-RU" altLang="ru-RU" sz="2000" b="1">
              <a:solidFill>
                <a:schemeClr val="bg1"/>
              </a:solidFill>
              <a:latin typeface="Arial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3435187"/>
              </p:ext>
            </p:extLst>
          </p:nvPr>
        </p:nvGraphicFramePr>
        <p:xfrm>
          <a:off x="1503364" y="5726734"/>
          <a:ext cx="7454657" cy="526156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49357"/>
                <a:gridCol w="1355482"/>
                <a:gridCol w="1759868"/>
                <a:gridCol w="1489950"/>
              </a:tblGrid>
              <a:tr h="11809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ГЕНЕРАЦИЯ ЭЛЕКТРИЧЕСКОЙ ЭНЕРГИИ</a:t>
                      </a:r>
                      <a:endParaRPr lang="ru-RU" sz="1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EFA5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Ед. измерения</a:t>
                      </a:r>
                      <a:endParaRPr lang="ru-RU" sz="1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EFA5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ІІ</a:t>
                      </a:r>
                      <a:r>
                        <a:rPr lang="ru-RU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кв. 202</a:t>
                      </a:r>
                      <a:r>
                        <a:rPr lang="en-US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1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EFA5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ІІ</a:t>
                      </a:r>
                      <a:r>
                        <a:rPr lang="ru-RU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кв. 202</a:t>
                      </a:r>
                      <a:r>
                        <a:rPr lang="en-US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EFA500"/>
                    </a:solidFill>
                  </a:tcPr>
                </a:tc>
              </a:tr>
              <a:tr h="6632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ВСЕГО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млн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кВтч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1 369,1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1 104,0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3975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АО </a:t>
                      </a:r>
                      <a:r>
                        <a:rPr lang="kk-KZ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«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ПАВЛОДАРЭНЕРГО</a:t>
                      </a:r>
                      <a:r>
                        <a:rPr lang="kk-KZ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» 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 ТОО «Экибастузтеплоэнерго», ТОО «ЦАТЭК Green Energy»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млн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кВтч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866,2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873,5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0198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АО </a:t>
                      </a:r>
                      <a:r>
                        <a:rPr lang="kk-KZ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«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СЕВКАЗЭНЕРГО</a:t>
                      </a:r>
                      <a:r>
                        <a:rPr lang="kk-KZ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»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млн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кВтч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502,9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230,5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4904508"/>
              </p:ext>
            </p:extLst>
          </p:nvPr>
        </p:nvGraphicFramePr>
        <p:xfrm>
          <a:off x="9368631" y="5715055"/>
          <a:ext cx="7431532" cy="528874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54816"/>
                <a:gridCol w="1603691"/>
                <a:gridCol w="1142861"/>
                <a:gridCol w="1330164"/>
              </a:tblGrid>
              <a:tr h="11870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ГЕНЕРАЦИЯ ЭЛЕКТРИЧЕСКОЙ ЭНЕРГИИ</a:t>
                      </a:r>
                      <a:endParaRPr lang="ru-RU" sz="1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EFA5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Ед. измерения</a:t>
                      </a:r>
                      <a:endParaRPr lang="ru-RU" sz="1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EFA5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6 месяцев</a:t>
                      </a:r>
                      <a:r>
                        <a:rPr lang="ru-RU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2023</a:t>
                      </a:r>
                      <a:endParaRPr lang="ru-RU" sz="1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EFA5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6 месяцев</a:t>
                      </a:r>
                      <a:r>
                        <a:rPr lang="ru-RU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2022</a:t>
                      </a:r>
                      <a:endParaRPr lang="ru-RU" sz="1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EFA500"/>
                    </a:solidFill>
                  </a:tcPr>
                </a:tc>
              </a:tr>
              <a:tr h="6666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ВСЕГО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млн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кВтч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3 000,5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2 787,9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4099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АО </a:t>
                      </a:r>
                      <a:r>
                        <a:rPr lang="kk-KZ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«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ПАВЛОДАРЭНЕРГО</a:t>
                      </a:r>
                      <a:r>
                        <a:rPr lang="kk-KZ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» 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 ТОО «Экибастузтеплоэнерго», ТОО «ЦАТЭК Green Energy»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млн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кВтч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1 905,4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1 983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0251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АО </a:t>
                      </a:r>
                      <a:r>
                        <a:rPr lang="kk-KZ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«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СЕВКАЗЭНЕРГО</a:t>
                      </a:r>
                      <a:r>
                        <a:rPr lang="kk-KZ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»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млн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кВтч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1 095,0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804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,1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Box 72"/>
          <p:cNvSpPr txBox="1">
            <a:spLocks noChangeArrowheads="1"/>
          </p:cNvSpPr>
          <p:nvPr/>
        </p:nvSpPr>
        <p:spPr bwMode="auto">
          <a:xfrm>
            <a:off x="1082675" y="1762125"/>
            <a:ext cx="16571913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827213"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827213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defTabSz="1827213"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defTabSz="1827213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defTabSz="1827213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defTabSz="1827213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defTabSz="1827213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defTabSz="1827213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defTabSz="1827213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000" b="1" dirty="0">
                <a:latin typeface="Arial" pitchFamily="34" charset="0"/>
              </a:rPr>
              <a:t>Генерация тепловой энергии (тыс. Гкал)</a:t>
            </a:r>
            <a:endParaRPr lang="ru-RU" sz="2000" dirty="0">
              <a:latin typeface="Arial" pitchFamily="34" charset="0"/>
            </a:endParaRPr>
          </a:p>
          <a:p>
            <a:r>
              <a:rPr lang="ru-RU" sz="2000" b="1" dirty="0">
                <a:latin typeface="Arial" pitchFamily="34" charset="0"/>
              </a:rPr>
              <a:t> </a:t>
            </a:r>
            <a:endParaRPr lang="ru-RU" sz="2000" dirty="0">
              <a:latin typeface="Arial" pitchFamily="34" charset="0"/>
            </a:endParaRPr>
          </a:p>
          <a:p>
            <a:r>
              <a:rPr lang="ru-RU" sz="2000" dirty="0">
                <a:latin typeface="Arial" pitchFamily="34" charset="0"/>
              </a:rPr>
              <a:t>Объем выработки тепловой энергии за 6 месяцев 2023 год</a:t>
            </a:r>
            <a:r>
              <a:rPr lang="kk-KZ" sz="2000" dirty="0">
                <a:latin typeface="Arial" pitchFamily="34" charset="0"/>
              </a:rPr>
              <a:t>а </a:t>
            </a:r>
            <a:r>
              <a:rPr lang="ru-RU" sz="2000" dirty="0">
                <a:latin typeface="Arial" pitchFamily="34" charset="0"/>
              </a:rPr>
              <a:t>составил 3 297,8</a:t>
            </a:r>
            <a:r>
              <a:rPr lang="ru-RU" sz="2000" b="1" dirty="0">
                <a:latin typeface="Arial" pitchFamily="34" charset="0"/>
              </a:rPr>
              <a:t> </a:t>
            </a:r>
            <a:r>
              <a:rPr lang="ru-RU" sz="2000" dirty="0">
                <a:latin typeface="Arial" pitchFamily="34" charset="0"/>
              </a:rPr>
              <a:t>тыс. Гкал и </a:t>
            </a:r>
            <a:r>
              <a:rPr lang="ru-RU" sz="2000" strike="sngStrike" dirty="0">
                <a:latin typeface="Arial" pitchFamily="34" charset="0"/>
              </a:rPr>
              <a:t> </a:t>
            </a:r>
            <a:r>
              <a:rPr lang="ru-RU" sz="2000" dirty="0">
                <a:latin typeface="Arial" pitchFamily="34" charset="0"/>
              </a:rPr>
              <a:t> уменьшился на 1,7% по сравнению с </a:t>
            </a:r>
            <a:r>
              <a:rPr lang="kk-KZ" sz="2000" dirty="0">
                <a:latin typeface="Arial" pitchFamily="34" charset="0"/>
              </a:rPr>
              <a:t>первым полугодием 2022 </a:t>
            </a:r>
            <a:r>
              <a:rPr lang="ru-RU" sz="2000" dirty="0">
                <a:latin typeface="Arial" pitchFamily="34" charset="0"/>
              </a:rPr>
              <a:t>год</a:t>
            </a:r>
            <a:r>
              <a:rPr lang="kk-KZ" sz="2000" dirty="0">
                <a:latin typeface="Arial" pitchFamily="34" charset="0"/>
              </a:rPr>
              <a:t>а в связи с уменьшением объемов потребления теплоэнергии потребителями по подразделениям АО «ПАВЛОДАРЭНЕРГО» на 6,5%. </a:t>
            </a:r>
            <a:r>
              <a:rPr lang="ru-RU" sz="2000" dirty="0">
                <a:latin typeface="Arial" pitchFamily="34" charset="0"/>
              </a:rPr>
              <a:t>В первом полугодии отчетного года средняя температура наружного воздуха составила </a:t>
            </a:r>
            <a:r>
              <a:rPr lang="ru-RU" sz="2000" b="1" dirty="0">
                <a:latin typeface="Arial" pitchFamily="34" charset="0"/>
              </a:rPr>
              <a:t>+</a:t>
            </a:r>
            <a:r>
              <a:rPr lang="ru-RU" sz="2000" dirty="0">
                <a:latin typeface="Arial" pitchFamily="34" charset="0"/>
              </a:rPr>
              <a:t>3,3 </a:t>
            </a:r>
            <a:r>
              <a:rPr lang="ru-RU" sz="2000" baseline="30000" dirty="0" err="1">
                <a:latin typeface="Arial" pitchFamily="34" charset="0"/>
              </a:rPr>
              <a:t>о</a:t>
            </a:r>
            <a:r>
              <a:rPr lang="ru-RU" sz="2000" dirty="0" err="1">
                <a:latin typeface="Arial" pitchFamily="34" charset="0"/>
              </a:rPr>
              <a:t>С</a:t>
            </a:r>
            <a:r>
              <a:rPr lang="ru-RU" sz="2000" dirty="0">
                <a:latin typeface="Arial" pitchFamily="34" charset="0"/>
              </a:rPr>
              <a:t>, тогда как в 2022 году </a:t>
            </a:r>
            <a:r>
              <a:rPr lang="ru-RU" sz="2000" b="1" dirty="0">
                <a:latin typeface="Arial" pitchFamily="34" charset="0"/>
              </a:rPr>
              <a:t>+</a:t>
            </a:r>
            <a:r>
              <a:rPr lang="ru-RU" sz="2000" dirty="0">
                <a:latin typeface="Arial" pitchFamily="34" charset="0"/>
              </a:rPr>
              <a:t>3,2 </a:t>
            </a:r>
            <a:r>
              <a:rPr lang="ru-RU" sz="2000" baseline="30000" dirty="0" err="1">
                <a:latin typeface="Arial" pitchFamily="34" charset="0"/>
              </a:rPr>
              <a:t>о</a:t>
            </a:r>
            <a:r>
              <a:rPr lang="ru-RU" sz="2000" dirty="0" err="1">
                <a:latin typeface="Arial" pitchFamily="34" charset="0"/>
              </a:rPr>
              <a:t>С</a:t>
            </a:r>
            <a:r>
              <a:rPr lang="ru-RU" sz="2000" dirty="0">
                <a:latin typeface="Arial" pitchFamily="34" charset="0"/>
              </a:rPr>
              <a:t>.</a:t>
            </a:r>
          </a:p>
        </p:txBody>
      </p:sp>
      <p:cxnSp>
        <p:nvCxnSpPr>
          <p:cNvPr id="3" name="Прямая соединительная линия 2">
            <a:extLst>
              <a:ext uri="{FF2B5EF4-FFF2-40B4-BE49-F238E27FC236}"/>
            </a:extLst>
          </p:cNvPr>
          <p:cNvCxnSpPr/>
          <p:nvPr/>
        </p:nvCxnSpPr>
        <p:spPr>
          <a:xfrm>
            <a:off x="1284288" y="5064125"/>
            <a:ext cx="15851187" cy="0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" name="Прямоугольник 147">
            <a:extLst>
              <a:ext uri="{FF2B5EF4-FFF2-40B4-BE49-F238E27FC236}"/>
            </a:extLst>
          </p:cNvPr>
          <p:cNvSpPr/>
          <p:nvPr/>
        </p:nvSpPr>
        <p:spPr>
          <a:xfrm>
            <a:off x="0" y="13239750"/>
            <a:ext cx="18294350" cy="4762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828086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3599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2293" name="Прямоугольник 148"/>
          <p:cNvSpPr>
            <a:spLocks noChangeArrowheads="1"/>
          </p:cNvSpPr>
          <p:nvPr/>
        </p:nvSpPr>
        <p:spPr bwMode="auto">
          <a:xfrm>
            <a:off x="138113" y="13277850"/>
            <a:ext cx="120189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ru-RU" altLang="ru-RU" sz="2000" dirty="0">
                <a:solidFill>
                  <a:schemeClr val="bg1"/>
                </a:solidFill>
                <a:latin typeface="Arial" pitchFamily="34" charset="0"/>
              </a:rPr>
              <a:t>Предварительные производственные результаты деятельности АО «ЦАЭК» </a:t>
            </a:r>
            <a:r>
              <a:rPr lang="ru-RU" altLang="ru-RU" sz="2000" dirty="0" smtClean="0">
                <a:solidFill>
                  <a:schemeClr val="bg1"/>
                </a:solidFill>
                <a:latin typeface="Arial" pitchFamily="34" charset="0"/>
              </a:rPr>
              <a:t>за</a:t>
            </a:r>
            <a:r>
              <a:rPr lang="en-US" sz="2000" dirty="0" smtClean="0">
                <a:solidFill>
                  <a:schemeClr val="bg1"/>
                </a:solidFill>
                <a:latin typeface="Arial" pitchFamily="34" charset="0"/>
              </a:rPr>
              <a:t> I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</a:rPr>
              <a:t>І</a:t>
            </a:r>
            <a:r>
              <a:rPr lang="kk-KZ" sz="2000" dirty="0" smtClean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altLang="ru-RU" sz="2000" dirty="0" smtClean="0">
                <a:solidFill>
                  <a:schemeClr val="bg1"/>
                </a:solidFill>
                <a:latin typeface="Arial" pitchFamily="34" charset="0"/>
              </a:rPr>
              <a:t>квартал </a:t>
            </a:r>
            <a:r>
              <a:rPr lang="ru-RU" altLang="ru-RU" sz="2000" dirty="0">
                <a:solidFill>
                  <a:schemeClr val="bg1"/>
                </a:solidFill>
                <a:latin typeface="Arial" pitchFamily="34" charset="0"/>
              </a:rPr>
              <a:t>202</a:t>
            </a:r>
            <a:r>
              <a:rPr lang="en-US" altLang="ru-RU" sz="2000" dirty="0">
                <a:solidFill>
                  <a:schemeClr val="bg1"/>
                </a:solidFill>
                <a:latin typeface="Arial" pitchFamily="34" charset="0"/>
              </a:rPr>
              <a:t>3</a:t>
            </a:r>
            <a:r>
              <a:rPr lang="ru-RU" altLang="ru-RU" sz="2000" dirty="0">
                <a:solidFill>
                  <a:schemeClr val="bg1"/>
                </a:solidFill>
                <a:latin typeface="Arial" pitchFamily="34" charset="0"/>
              </a:rPr>
              <a:t> года</a:t>
            </a:r>
          </a:p>
        </p:txBody>
      </p:sp>
      <p:sp>
        <p:nvSpPr>
          <p:cNvPr id="12294" name="Прямоугольник 149"/>
          <p:cNvSpPr>
            <a:spLocks noChangeArrowheads="1"/>
          </p:cNvSpPr>
          <p:nvPr/>
        </p:nvSpPr>
        <p:spPr bwMode="auto">
          <a:xfrm>
            <a:off x="17781588" y="13281025"/>
            <a:ext cx="3270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ru-RU" altLang="ru-RU" sz="2000" b="1">
                <a:solidFill>
                  <a:schemeClr val="bg1"/>
                </a:solidFill>
                <a:latin typeface="Arial" pitchFamily="34" charset="0"/>
              </a:rPr>
              <a:t>5</a:t>
            </a:r>
          </a:p>
        </p:txBody>
      </p:sp>
      <p:pic>
        <p:nvPicPr>
          <p:cNvPr id="12295" name="Picture 3" descr="C:\Users\n.amanzholov\Desktop\logo_CAEPKO 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459"/>
          <a:stretch>
            <a:fillRect/>
          </a:stretch>
        </p:blipFill>
        <p:spPr bwMode="auto">
          <a:xfrm>
            <a:off x="1082675" y="787400"/>
            <a:ext cx="420688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" name="TextBox 70">
            <a:extLst>
              <a:ext uri="{FF2B5EF4-FFF2-40B4-BE49-F238E27FC236}"/>
            </a:extLst>
          </p:cNvPr>
          <p:cNvSpPr txBox="1"/>
          <p:nvPr/>
        </p:nvSpPr>
        <p:spPr>
          <a:xfrm>
            <a:off x="1722438" y="842963"/>
            <a:ext cx="4572000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1828086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0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rPr>
              <a:t>ГЕНЕРАЦИЯ ТЕПЛОВОЙ ЭНЕРГИИ</a:t>
            </a:r>
            <a:endParaRPr lang="en-US" sz="2000" b="1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grpSp>
        <p:nvGrpSpPr>
          <p:cNvPr id="12297" name="Группа 4"/>
          <p:cNvGrpSpPr>
            <a:grpSpLocks/>
          </p:cNvGrpSpPr>
          <p:nvPr/>
        </p:nvGrpSpPr>
        <p:grpSpPr bwMode="auto">
          <a:xfrm>
            <a:off x="-6350" y="0"/>
            <a:ext cx="18300700" cy="655638"/>
            <a:chOff x="-5753" y="0"/>
            <a:chExt cx="18299506" cy="656094"/>
          </a:xfrm>
        </p:grpSpPr>
        <p:sp>
          <p:nvSpPr>
            <p:cNvPr id="59" name="Прямоугольник 58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-5753" y="0"/>
              <a:ext cx="18293156" cy="576664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tint val="66000"/>
                    <a:satMod val="160000"/>
                  </a:schemeClr>
                </a:gs>
                <a:gs pos="50000">
                  <a:schemeClr val="accent3">
                    <a:tint val="44500"/>
                    <a:satMod val="160000"/>
                  </a:schemeClr>
                </a:gs>
                <a:gs pos="100000">
                  <a:schemeClr val="accent3">
                    <a:tint val="23500"/>
                    <a:satMod val="160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82808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3599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sp>
          <p:nvSpPr>
            <p:cNvPr id="60" name="Freeform 61">
              <a:extLst>
                <a:ext uri="{FF2B5EF4-FFF2-40B4-BE49-F238E27FC236}"/>
              </a:extLst>
            </p:cNvPr>
            <p:cNvSpPr>
              <a:spLocks noChangeArrowheads="1"/>
            </p:cNvSpPr>
            <p:nvPr/>
          </p:nvSpPr>
          <p:spPr bwMode="auto">
            <a:xfrm>
              <a:off x="597" y="576664"/>
              <a:ext cx="18293156" cy="79430"/>
            </a:xfrm>
            <a:prstGeom prst="rect">
              <a:avLst/>
            </a:prstGeom>
            <a:gradFill flip="none" rotWithShape="1">
              <a:gsLst>
                <a:gs pos="0">
                  <a:srgbClr val="FFC000"/>
                </a:gs>
                <a:gs pos="47000">
                  <a:srgbClr val="F8B049"/>
                </a:gs>
              </a:gsLst>
              <a:lin ang="5400000" scaled="0"/>
              <a:tileRect/>
            </a:gradFill>
            <a:ln>
              <a:noFill/>
            </a:ln>
            <a:effectLst/>
          </p:spPr>
          <p:txBody>
            <a:bodyPr wrap="none" anchor="ctr"/>
            <a:lstStyle/>
            <a:p>
              <a:pPr defTabSz="182808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599">
                <a:solidFill>
                  <a:srgbClr val="EFA500"/>
                </a:solidFill>
                <a:latin typeface="Lato Bold" panose="020F0502020204030203" pitchFamily="34" charset="0"/>
                <a:ea typeface="Lato Bold" panose="020F0502020204030203" pitchFamily="34" charset="0"/>
                <a:cs typeface="Lato Bold" panose="020F0502020204030203" pitchFamily="34" charset="0"/>
              </a:endParaRPr>
            </a:p>
          </p:txBody>
        </p:sp>
      </p:grpSp>
      <p:sp>
        <p:nvSpPr>
          <p:cNvPr id="26" name="TextBox 25">
            <a:extLst>
              <a:ext uri="{FF2B5EF4-FFF2-40B4-BE49-F238E27FC236}"/>
            </a:extLst>
          </p:cNvPr>
          <p:cNvSpPr txBox="1"/>
          <p:nvPr/>
        </p:nvSpPr>
        <p:spPr>
          <a:xfrm>
            <a:off x="1271588" y="5227638"/>
            <a:ext cx="1657350" cy="3063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kk-KZ" sz="1400" i="1" dirty="0">
                <a:latin typeface="Arial" panose="020B0604020202020204" pitchFamily="34" charset="0"/>
              </a:rPr>
              <a:t>(тыс. Гкал</a:t>
            </a:r>
            <a:r>
              <a:rPr lang="ru-RU" sz="1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)</a:t>
            </a:r>
            <a:endParaRPr lang="ru-RU" sz="1400" i="1" dirty="0">
              <a:latin typeface="Arial" panose="020B0604020202020204" pitchFamily="34" charset="0"/>
            </a:endParaRPr>
          </a:p>
        </p:txBody>
      </p:sp>
      <p:sp>
        <p:nvSpPr>
          <p:cNvPr id="12303" name="TextBox 38"/>
          <p:cNvSpPr txBox="1">
            <a:spLocks noChangeArrowheads="1"/>
          </p:cNvSpPr>
          <p:nvPr/>
        </p:nvSpPr>
        <p:spPr bwMode="auto">
          <a:xfrm>
            <a:off x="6294438" y="9977438"/>
            <a:ext cx="21986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ru-RU" altLang="ru-RU" sz="2000" b="1">
                <a:solidFill>
                  <a:schemeClr val="bg1"/>
                </a:solidFill>
                <a:latin typeface="Arial" pitchFamily="34" charset="0"/>
              </a:rPr>
              <a:t>1890,9</a:t>
            </a:r>
          </a:p>
        </p:txBody>
      </p:sp>
      <p:sp>
        <p:nvSpPr>
          <p:cNvPr id="12305" name="TextBox 40"/>
          <p:cNvSpPr txBox="1">
            <a:spLocks noChangeArrowheads="1"/>
          </p:cNvSpPr>
          <p:nvPr/>
        </p:nvSpPr>
        <p:spPr bwMode="auto">
          <a:xfrm>
            <a:off x="10420350" y="10077450"/>
            <a:ext cx="21986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ru-RU" altLang="ru-RU" sz="2000" b="1">
                <a:solidFill>
                  <a:schemeClr val="bg1"/>
                </a:solidFill>
                <a:latin typeface="Arial" pitchFamily="34" charset="0"/>
              </a:rPr>
              <a:t>1753,4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4967179"/>
              </p:ext>
            </p:extLst>
          </p:nvPr>
        </p:nvGraphicFramePr>
        <p:xfrm>
          <a:off x="1387543" y="6090834"/>
          <a:ext cx="7446490" cy="520742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46062"/>
                <a:gridCol w="1352836"/>
                <a:gridCol w="1758294"/>
                <a:gridCol w="1489298"/>
              </a:tblGrid>
              <a:tr h="13672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ГЕНЕРАЦИЯ ТЕПЛОВОЙ ЭНЕРГИИ</a:t>
                      </a:r>
                      <a:endParaRPr lang="ru-RU" sz="13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EFA5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Ед. измерения</a:t>
                      </a:r>
                      <a:endParaRPr lang="ru-RU" sz="13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EFA5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ІІ</a:t>
                      </a:r>
                      <a:r>
                        <a:rPr lang="ru-RU" sz="13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кв. 2023</a:t>
                      </a:r>
                      <a:endParaRPr lang="ru-RU" sz="13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EFA5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ІІ</a:t>
                      </a:r>
                      <a:r>
                        <a:rPr lang="ru-RU" sz="13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кв. 2022</a:t>
                      </a:r>
                      <a:endParaRPr lang="ru-RU" sz="13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EFA500"/>
                    </a:solidFill>
                  </a:tcPr>
                </a:tc>
              </a:tr>
              <a:tr h="8322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ВСЕГО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тыс. Гкал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768,8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740,8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2559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АО </a:t>
                      </a:r>
                      <a:r>
                        <a:rPr lang="kk-KZ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«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ПАВЛОДАРЭНЕРГО</a:t>
                      </a:r>
                      <a:r>
                        <a:rPr lang="kk-KZ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» 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 ТОО «Экибастузтеплоэнерго»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тыс. Гкал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515,8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535,5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519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АО </a:t>
                      </a:r>
                      <a:r>
                        <a:rPr lang="kk-KZ" sz="12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«</a:t>
                      </a: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СЕВКАЗЭНЕРГО</a:t>
                      </a:r>
                      <a:r>
                        <a:rPr lang="kk-KZ" sz="12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»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тыс. Гкал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253,1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205,3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7285924"/>
              </p:ext>
            </p:extLst>
          </p:nvPr>
        </p:nvGraphicFramePr>
        <p:xfrm>
          <a:off x="9209879" y="6090834"/>
          <a:ext cx="7388806" cy="508344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24014"/>
                <a:gridCol w="1342357"/>
                <a:gridCol w="1744674"/>
                <a:gridCol w="1477761"/>
              </a:tblGrid>
              <a:tr h="14191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ГЕНЕРАЦИЯ ТЕПЛОВОЙ ЭНЕРГИИ</a:t>
                      </a:r>
                      <a:endParaRPr lang="ru-RU" sz="13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EFA5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Ед. измерения</a:t>
                      </a:r>
                      <a:endParaRPr lang="ru-RU" sz="13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EFA5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6 месяцев</a:t>
                      </a:r>
                      <a:r>
                        <a:rPr lang="ru-RU" sz="13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2023</a:t>
                      </a:r>
                      <a:endParaRPr lang="ru-RU" sz="13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EFA5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6 месяцев</a:t>
                      </a:r>
                      <a:r>
                        <a:rPr lang="ru-RU" sz="13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2022</a:t>
                      </a:r>
                      <a:endParaRPr lang="ru-RU" sz="13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EFA500"/>
                    </a:solidFill>
                  </a:tcPr>
                </a:tc>
              </a:tr>
              <a:tr h="8089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ВСЕГО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тыс. Гкал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3 297,8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3 356,3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1501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АО </a:t>
                      </a:r>
                      <a:r>
                        <a:rPr lang="kk-KZ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«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ПАВЛОДАРЭНЕРГО</a:t>
                      </a:r>
                      <a:r>
                        <a:rPr lang="kk-KZ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» 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 ТОО «Экибастузтеплоэнерго»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тыс. Гкал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2 269,1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2 426,4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052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АО </a:t>
                      </a:r>
                      <a:r>
                        <a:rPr lang="kk-KZ" sz="12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«</a:t>
                      </a: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СЕВКАЗЭНЕРГО</a:t>
                      </a:r>
                      <a:r>
                        <a:rPr lang="kk-KZ" sz="12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»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тыс. Гкал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1 028,7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929,9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72"/>
          <p:cNvSpPr txBox="1">
            <a:spLocks noChangeArrowheads="1"/>
          </p:cNvSpPr>
          <p:nvPr/>
        </p:nvSpPr>
        <p:spPr bwMode="auto">
          <a:xfrm>
            <a:off x="1225550" y="1779588"/>
            <a:ext cx="15828963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827213"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827213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defTabSz="1827213"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defTabSz="1827213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defTabSz="1827213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defTabSz="1827213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defTabSz="1827213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defTabSz="1827213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defTabSz="1827213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000" b="1" dirty="0">
                <a:latin typeface="Arial" pitchFamily="34" charset="0"/>
              </a:rPr>
              <a:t>Транспортировка и распределение электрической энергии (млн </a:t>
            </a:r>
            <a:r>
              <a:rPr lang="ru-RU" sz="2000" b="1" dirty="0" err="1">
                <a:latin typeface="Arial" pitchFamily="34" charset="0"/>
              </a:rPr>
              <a:t>кВтч</a:t>
            </a:r>
            <a:r>
              <a:rPr lang="ru-RU" sz="2000" b="1" dirty="0">
                <a:latin typeface="Arial" pitchFamily="34" charset="0"/>
              </a:rPr>
              <a:t>)</a:t>
            </a:r>
            <a:endParaRPr lang="ru-RU" sz="2000" dirty="0">
              <a:latin typeface="Arial" pitchFamily="34" charset="0"/>
            </a:endParaRPr>
          </a:p>
          <a:p>
            <a:r>
              <a:rPr lang="ru-RU" sz="2000" b="1" dirty="0">
                <a:latin typeface="Arial" pitchFamily="34" charset="0"/>
              </a:rPr>
              <a:t> </a:t>
            </a:r>
            <a:endParaRPr lang="ru-RU" sz="2000" dirty="0">
              <a:latin typeface="Arial" pitchFamily="34" charset="0"/>
            </a:endParaRPr>
          </a:p>
          <a:p>
            <a:r>
              <a:rPr lang="ru-RU" sz="2000" dirty="0">
                <a:latin typeface="Arial" pitchFamily="34" charset="0"/>
              </a:rPr>
              <a:t>Объем транспортировки и распределения электрической энергии за 6 месяцев 2023  год</a:t>
            </a:r>
            <a:r>
              <a:rPr lang="kk-KZ" sz="2000" dirty="0">
                <a:latin typeface="Arial" pitchFamily="34" charset="0"/>
              </a:rPr>
              <a:t>а </a:t>
            </a:r>
            <a:r>
              <a:rPr lang="ru-RU" sz="2000" dirty="0">
                <a:latin typeface="Arial" pitchFamily="34" charset="0"/>
              </a:rPr>
              <a:t>составил 3263,8 млн </a:t>
            </a:r>
            <a:r>
              <a:rPr lang="ru-RU" sz="2000" dirty="0" err="1">
                <a:latin typeface="Arial" pitchFamily="34" charset="0"/>
              </a:rPr>
              <a:t>кВтч</a:t>
            </a:r>
            <a:r>
              <a:rPr lang="ru-RU" sz="2000" dirty="0">
                <a:latin typeface="Arial" pitchFamily="34" charset="0"/>
              </a:rPr>
              <a:t> и увеличился на 0,1% по сравнению с в первом</a:t>
            </a:r>
            <a:r>
              <a:rPr lang="kk-KZ" sz="2000" dirty="0">
                <a:latin typeface="Arial" pitchFamily="34" charset="0"/>
              </a:rPr>
              <a:t> полугодии </a:t>
            </a:r>
            <a:r>
              <a:rPr lang="ru-RU" sz="2000" dirty="0">
                <a:latin typeface="Arial" pitchFamily="34" charset="0"/>
              </a:rPr>
              <a:t>2022 год</a:t>
            </a:r>
            <a:r>
              <a:rPr lang="kk-KZ" sz="2000" dirty="0">
                <a:latin typeface="Arial" pitchFamily="34" charset="0"/>
              </a:rPr>
              <a:t>а</a:t>
            </a:r>
            <a:r>
              <a:rPr lang="ru-RU" sz="2000" dirty="0">
                <a:latin typeface="Arial" pitchFamily="34" charset="0"/>
              </a:rPr>
              <a:t> за счет увеличения объемов по АО «АРЭК» на 4,3%.</a:t>
            </a:r>
          </a:p>
        </p:txBody>
      </p:sp>
      <p:cxnSp>
        <p:nvCxnSpPr>
          <p:cNvPr id="3" name="Прямая соединительная линия 2">
            <a:extLst>
              <a:ext uri="{FF2B5EF4-FFF2-40B4-BE49-F238E27FC236}"/>
            </a:extLst>
          </p:cNvPr>
          <p:cNvCxnSpPr/>
          <p:nvPr/>
        </p:nvCxnSpPr>
        <p:spPr>
          <a:xfrm>
            <a:off x="1284288" y="4276725"/>
            <a:ext cx="15333662" cy="0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" name="Прямоугольник 147">
            <a:extLst>
              <a:ext uri="{FF2B5EF4-FFF2-40B4-BE49-F238E27FC236}"/>
            </a:extLst>
          </p:cNvPr>
          <p:cNvSpPr/>
          <p:nvPr/>
        </p:nvSpPr>
        <p:spPr>
          <a:xfrm>
            <a:off x="0" y="13239750"/>
            <a:ext cx="18294350" cy="4762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828086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3599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4341" name="Прямоугольник 148"/>
          <p:cNvSpPr>
            <a:spLocks noChangeArrowheads="1"/>
          </p:cNvSpPr>
          <p:nvPr/>
        </p:nvSpPr>
        <p:spPr bwMode="auto">
          <a:xfrm>
            <a:off x="138113" y="13277850"/>
            <a:ext cx="120888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ru-RU" altLang="ru-RU" sz="2000" dirty="0">
                <a:solidFill>
                  <a:schemeClr val="bg1"/>
                </a:solidFill>
                <a:latin typeface="Arial" pitchFamily="34" charset="0"/>
              </a:rPr>
              <a:t>Предварительные производственные результаты деятельности АО «ЦАЭК» </a:t>
            </a:r>
            <a:r>
              <a:rPr lang="ru-RU" altLang="ru-RU" sz="2000" dirty="0" smtClean="0">
                <a:solidFill>
                  <a:schemeClr val="bg1"/>
                </a:solidFill>
                <a:latin typeface="Arial" pitchFamily="34" charset="0"/>
              </a:rPr>
              <a:t>за</a:t>
            </a:r>
            <a:r>
              <a:rPr lang="en-US" sz="2000" dirty="0" smtClean="0">
                <a:solidFill>
                  <a:schemeClr val="bg1"/>
                </a:solidFill>
                <a:latin typeface="Arial" pitchFamily="34" charset="0"/>
              </a:rPr>
              <a:t> I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</a:rPr>
              <a:t>І</a:t>
            </a:r>
            <a:r>
              <a:rPr lang="kk-KZ" sz="2000" dirty="0" smtClean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altLang="ru-RU" sz="2000" dirty="0" smtClean="0">
                <a:solidFill>
                  <a:schemeClr val="bg1"/>
                </a:solidFill>
                <a:latin typeface="Arial" pitchFamily="34" charset="0"/>
              </a:rPr>
              <a:t>квартал </a:t>
            </a:r>
            <a:r>
              <a:rPr lang="ru-RU" altLang="ru-RU" sz="2000" dirty="0">
                <a:solidFill>
                  <a:schemeClr val="bg1"/>
                </a:solidFill>
                <a:latin typeface="Arial" pitchFamily="34" charset="0"/>
              </a:rPr>
              <a:t>202</a:t>
            </a:r>
            <a:r>
              <a:rPr lang="en-US" altLang="ru-RU" sz="2000" dirty="0">
                <a:solidFill>
                  <a:schemeClr val="bg1"/>
                </a:solidFill>
                <a:latin typeface="Arial" pitchFamily="34" charset="0"/>
              </a:rPr>
              <a:t>3</a:t>
            </a:r>
            <a:r>
              <a:rPr lang="ru-RU" altLang="ru-RU" sz="2000" dirty="0">
                <a:solidFill>
                  <a:schemeClr val="bg1"/>
                </a:solidFill>
                <a:latin typeface="Arial" pitchFamily="34" charset="0"/>
              </a:rPr>
              <a:t> года</a:t>
            </a:r>
          </a:p>
        </p:txBody>
      </p:sp>
      <p:sp>
        <p:nvSpPr>
          <p:cNvPr id="14342" name="Прямоугольник 149"/>
          <p:cNvSpPr>
            <a:spLocks noChangeArrowheads="1"/>
          </p:cNvSpPr>
          <p:nvPr/>
        </p:nvSpPr>
        <p:spPr bwMode="auto">
          <a:xfrm>
            <a:off x="17781588" y="13281025"/>
            <a:ext cx="3270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kk-KZ" altLang="ru-RU" sz="2000" b="1">
                <a:solidFill>
                  <a:schemeClr val="bg1"/>
                </a:solidFill>
                <a:latin typeface="Arial" pitchFamily="34" charset="0"/>
              </a:rPr>
              <a:t>6</a:t>
            </a:r>
            <a:endParaRPr lang="ru-RU" altLang="ru-RU" sz="2000" b="1">
              <a:solidFill>
                <a:schemeClr val="bg1"/>
              </a:solidFill>
              <a:latin typeface="Arial" pitchFamily="34" charset="0"/>
            </a:endParaRPr>
          </a:p>
        </p:txBody>
      </p:sp>
      <p:pic>
        <p:nvPicPr>
          <p:cNvPr id="14343" name="Picture 3" descr="C:\Users\n.amanzholov\Desktop\logo_CAEPKO 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459"/>
          <a:stretch>
            <a:fillRect/>
          </a:stretch>
        </p:blipFill>
        <p:spPr bwMode="auto">
          <a:xfrm>
            <a:off x="1082675" y="787400"/>
            <a:ext cx="420688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" name="TextBox 70">
            <a:extLst>
              <a:ext uri="{FF2B5EF4-FFF2-40B4-BE49-F238E27FC236}"/>
            </a:extLst>
          </p:cNvPr>
          <p:cNvSpPr txBox="1"/>
          <p:nvPr/>
        </p:nvSpPr>
        <p:spPr>
          <a:xfrm>
            <a:off x="1722438" y="842963"/>
            <a:ext cx="9096375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1828086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0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rPr>
              <a:t>ТРАНСПОРТИРОВКА И РАСПРЕДЕЛЕНИЕ ЭЛЕКТРИЧЕСКОЙ ЭНЕРГИИ</a:t>
            </a:r>
            <a:endParaRPr lang="en-US" sz="2000" b="1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grpSp>
        <p:nvGrpSpPr>
          <p:cNvPr id="14345" name="Группа 4"/>
          <p:cNvGrpSpPr>
            <a:grpSpLocks/>
          </p:cNvGrpSpPr>
          <p:nvPr/>
        </p:nvGrpSpPr>
        <p:grpSpPr bwMode="auto">
          <a:xfrm>
            <a:off x="-6350" y="0"/>
            <a:ext cx="18300700" cy="655638"/>
            <a:chOff x="-5753" y="0"/>
            <a:chExt cx="18299506" cy="656094"/>
          </a:xfrm>
        </p:grpSpPr>
        <p:sp>
          <p:nvSpPr>
            <p:cNvPr id="59" name="Прямоугольник 58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-5753" y="0"/>
              <a:ext cx="18293156" cy="576664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tint val="66000"/>
                    <a:satMod val="160000"/>
                  </a:schemeClr>
                </a:gs>
                <a:gs pos="50000">
                  <a:schemeClr val="accent3">
                    <a:tint val="44500"/>
                    <a:satMod val="160000"/>
                  </a:schemeClr>
                </a:gs>
                <a:gs pos="100000">
                  <a:schemeClr val="accent3">
                    <a:tint val="23500"/>
                    <a:satMod val="160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82808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3599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sp>
          <p:nvSpPr>
            <p:cNvPr id="60" name="Freeform 61">
              <a:extLst>
                <a:ext uri="{FF2B5EF4-FFF2-40B4-BE49-F238E27FC236}"/>
              </a:extLst>
            </p:cNvPr>
            <p:cNvSpPr>
              <a:spLocks noChangeArrowheads="1"/>
            </p:cNvSpPr>
            <p:nvPr/>
          </p:nvSpPr>
          <p:spPr bwMode="auto">
            <a:xfrm>
              <a:off x="597" y="576664"/>
              <a:ext cx="18293156" cy="79430"/>
            </a:xfrm>
            <a:prstGeom prst="rect">
              <a:avLst/>
            </a:prstGeom>
            <a:gradFill flip="none" rotWithShape="1">
              <a:gsLst>
                <a:gs pos="0">
                  <a:srgbClr val="FFC000"/>
                </a:gs>
                <a:gs pos="47000">
                  <a:srgbClr val="F8B049"/>
                </a:gs>
              </a:gsLst>
              <a:lin ang="5400000" scaled="0"/>
              <a:tileRect/>
            </a:gradFill>
            <a:ln>
              <a:noFill/>
            </a:ln>
            <a:effectLst/>
          </p:spPr>
          <p:txBody>
            <a:bodyPr wrap="none" anchor="ctr"/>
            <a:lstStyle/>
            <a:p>
              <a:pPr defTabSz="182808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599">
                <a:solidFill>
                  <a:srgbClr val="EFA500"/>
                </a:solidFill>
                <a:latin typeface="Lato Bold" panose="020F0502020204030203" pitchFamily="34" charset="0"/>
                <a:ea typeface="Lato Bold" panose="020F0502020204030203" pitchFamily="34" charset="0"/>
                <a:cs typeface="Lato Bold" panose="020F0502020204030203" pitchFamily="34" charset="0"/>
              </a:endParaRPr>
            </a:p>
          </p:txBody>
        </p:sp>
      </p:grpSp>
      <p:sp>
        <p:nvSpPr>
          <p:cNvPr id="14352" name="TextBox 61"/>
          <p:cNvSpPr txBox="1">
            <a:spLocks noChangeArrowheads="1"/>
          </p:cNvSpPr>
          <p:nvPr/>
        </p:nvSpPr>
        <p:spPr bwMode="auto">
          <a:xfrm>
            <a:off x="2881313" y="9426575"/>
            <a:ext cx="18415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827213"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827213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defTabSz="1827213"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defTabSz="1827213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defTabSz="1827213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defTabSz="1827213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defTabSz="1827213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defTabSz="1827213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defTabSz="1827213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en-US" altLang="ru-RU" sz="2000" b="1">
                <a:solidFill>
                  <a:schemeClr val="bg1"/>
                </a:solidFill>
                <a:latin typeface="Arial" pitchFamily="34" charset="0"/>
              </a:rPr>
              <a:t>641,1</a:t>
            </a:r>
            <a:endParaRPr lang="ru-RU" altLang="ru-RU" sz="2000" b="1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14353" name="TextBox 61"/>
          <p:cNvSpPr txBox="1">
            <a:spLocks noChangeArrowheads="1"/>
          </p:cNvSpPr>
          <p:nvPr/>
        </p:nvSpPr>
        <p:spPr bwMode="auto">
          <a:xfrm>
            <a:off x="5349875" y="10099675"/>
            <a:ext cx="18415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827213"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827213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defTabSz="1827213"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defTabSz="1827213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defTabSz="1827213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defTabSz="1827213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defTabSz="1827213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defTabSz="1827213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defTabSz="1827213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ru-RU" altLang="ru-RU" sz="2000" b="1">
                <a:solidFill>
                  <a:schemeClr val="bg1"/>
                </a:solidFill>
                <a:latin typeface="Arial" pitchFamily="34" charset="0"/>
              </a:rPr>
              <a:t>645,1</a:t>
            </a:r>
          </a:p>
        </p:txBody>
      </p:sp>
      <p:sp>
        <p:nvSpPr>
          <p:cNvPr id="30" name="TextBox 29">
            <a:extLst>
              <a:ext uri="{FF2B5EF4-FFF2-40B4-BE49-F238E27FC236}"/>
            </a:extLst>
          </p:cNvPr>
          <p:cNvSpPr txBox="1"/>
          <p:nvPr/>
        </p:nvSpPr>
        <p:spPr>
          <a:xfrm>
            <a:off x="1389063" y="4452938"/>
            <a:ext cx="1657350" cy="3063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kk-KZ" sz="1400" i="1" dirty="0">
                <a:latin typeface="Arial" panose="020B0604020202020204" pitchFamily="34" charset="0"/>
              </a:rPr>
              <a:t>(млн кВт</a:t>
            </a:r>
            <a:r>
              <a:rPr lang="ru-RU" sz="1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ч)</a:t>
            </a:r>
            <a:endParaRPr lang="ru-RU" sz="1400" i="1" dirty="0">
              <a:latin typeface="Arial" panose="020B0604020202020204" pitchFamily="34" charset="0"/>
            </a:endParaRPr>
          </a:p>
        </p:txBody>
      </p:sp>
      <p:sp>
        <p:nvSpPr>
          <p:cNvPr id="14355" name="TextBox 61"/>
          <p:cNvSpPr txBox="1">
            <a:spLocks noChangeArrowheads="1"/>
          </p:cNvSpPr>
          <p:nvPr/>
        </p:nvSpPr>
        <p:spPr bwMode="auto">
          <a:xfrm>
            <a:off x="10999788" y="10239375"/>
            <a:ext cx="18415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827213"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827213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defTabSz="1827213"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defTabSz="1827213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defTabSz="1827213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defTabSz="1827213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defTabSz="1827213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defTabSz="1827213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defTabSz="1827213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ru-RU" altLang="ru-RU" sz="2000" b="1">
                <a:solidFill>
                  <a:schemeClr val="bg1"/>
                </a:solidFill>
                <a:latin typeface="Arial" pitchFamily="34" charset="0"/>
              </a:rPr>
              <a:t>619,1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3160749"/>
              </p:ext>
            </p:extLst>
          </p:nvPr>
        </p:nvGraphicFramePr>
        <p:xfrm>
          <a:off x="1503362" y="5548392"/>
          <a:ext cx="7330673" cy="564138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04011"/>
                <a:gridCol w="1259077"/>
                <a:gridCol w="1673756"/>
                <a:gridCol w="1593829"/>
              </a:tblGrid>
              <a:tr h="15503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Электрическая энергия</a:t>
                      </a:r>
                      <a:endParaRPr lang="ru-RU" sz="13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EFA5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Ед. измерения</a:t>
                      </a:r>
                      <a:endParaRPr lang="ru-RU" sz="13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EFA5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3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ІІ</a:t>
                      </a:r>
                      <a:r>
                        <a:rPr lang="ru-RU" sz="13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кв. 2023</a:t>
                      </a:r>
                      <a:endParaRPr lang="ru-RU" sz="13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EFA5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3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ІІ</a:t>
                      </a:r>
                      <a:r>
                        <a:rPr lang="ru-RU" sz="13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кв. 2022</a:t>
                      </a:r>
                      <a:endParaRPr lang="ru-RU" sz="13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EFA500"/>
                    </a:solidFill>
                  </a:tcPr>
                </a:tc>
              </a:tr>
              <a:tr h="13558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ВСЕГО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млн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кВтч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1 480,4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1 495,2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7751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АО </a:t>
                      </a:r>
                      <a:r>
                        <a:rPr lang="kk-KZ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«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ПАВЛОДАРЭНЕРГО</a:t>
                      </a:r>
                      <a:r>
                        <a:rPr lang="kk-KZ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» 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млн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кВтч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589,7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622,1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751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АО </a:t>
                      </a:r>
                      <a:r>
                        <a:rPr lang="kk-KZ" sz="12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«</a:t>
                      </a: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СЕВКАЗЭНЕРГО</a:t>
                      </a:r>
                      <a:r>
                        <a:rPr lang="kk-KZ" sz="12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»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млн кВтч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288,3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286,4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1847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2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АО «АРЭК»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млн кВтч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602,4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586,7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8479515"/>
              </p:ext>
            </p:extLst>
          </p:nvPr>
        </p:nvGraphicFramePr>
        <p:xfrm>
          <a:off x="9305677" y="5501899"/>
          <a:ext cx="7184519" cy="564138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91891"/>
                <a:gridCol w="1290190"/>
                <a:gridCol w="1640386"/>
                <a:gridCol w="1562052"/>
              </a:tblGrid>
              <a:tr h="15503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Электрическая энергия</a:t>
                      </a:r>
                      <a:endParaRPr lang="ru-RU" sz="13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EFA5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Ед. измерения</a:t>
                      </a:r>
                      <a:endParaRPr lang="ru-RU" sz="13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EFA5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3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6 месяцев</a:t>
                      </a:r>
                      <a:r>
                        <a:rPr lang="ru-RU" sz="13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2023</a:t>
                      </a:r>
                      <a:endParaRPr lang="ru-RU" sz="13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EFA5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3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6 месяцев</a:t>
                      </a:r>
                      <a:r>
                        <a:rPr lang="ru-RU" sz="13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2022</a:t>
                      </a:r>
                      <a:endParaRPr lang="ru-RU" sz="13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EFA500"/>
                    </a:solidFill>
                  </a:tcPr>
                </a:tc>
              </a:tr>
              <a:tr h="13558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ВСЕГО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млн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кВтч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3 263,8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3 261,7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7752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АО </a:t>
                      </a:r>
                      <a:r>
                        <a:rPr lang="kk-KZ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«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ПАВЛОДАРЭНЕРГО</a:t>
                      </a:r>
                      <a:r>
                        <a:rPr lang="kk-KZ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» 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млн кВтч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1 208,7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1 267,2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752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АО </a:t>
                      </a:r>
                      <a:r>
                        <a:rPr lang="kk-KZ" sz="12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«</a:t>
                      </a: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СЕВКАЗЭНЕРГО</a:t>
                      </a:r>
                      <a:r>
                        <a:rPr lang="kk-KZ" sz="12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»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млн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кВтч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641,9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639,3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1847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2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АО «АРЭК»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млн кВтч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1 413,2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1 355,2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72"/>
          <p:cNvSpPr txBox="1">
            <a:spLocks noChangeArrowheads="1"/>
          </p:cNvSpPr>
          <p:nvPr/>
        </p:nvSpPr>
        <p:spPr bwMode="auto">
          <a:xfrm>
            <a:off x="1225550" y="1779588"/>
            <a:ext cx="15828963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827213"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827213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defTabSz="1827213"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defTabSz="1827213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defTabSz="1827213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defTabSz="1827213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defTabSz="1827213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defTabSz="1827213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defTabSz="1827213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000" b="1" dirty="0">
                <a:latin typeface="Arial" pitchFamily="34" charset="0"/>
              </a:rPr>
              <a:t>Транспортировка и распределение тепловой энергии (тыс. Гкал)</a:t>
            </a:r>
            <a:endParaRPr lang="ru-RU" sz="2000" dirty="0">
              <a:latin typeface="Arial" pitchFamily="34" charset="0"/>
            </a:endParaRPr>
          </a:p>
          <a:p>
            <a:r>
              <a:rPr lang="ru-RU" sz="2000" b="1" dirty="0">
                <a:latin typeface="Arial" pitchFamily="34" charset="0"/>
              </a:rPr>
              <a:t> </a:t>
            </a:r>
            <a:endParaRPr lang="ru-RU" sz="2000" dirty="0">
              <a:latin typeface="Arial" pitchFamily="34" charset="0"/>
            </a:endParaRPr>
          </a:p>
          <a:p>
            <a:r>
              <a:rPr lang="ru-RU" sz="2000" dirty="0">
                <a:latin typeface="Arial" pitchFamily="34" charset="0"/>
              </a:rPr>
              <a:t>Объем транспортировки и распределения тепловой энергии за 6 месяцев 2023  год</a:t>
            </a:r>
            <a:r>
              <a:rPr lang="kk-KZ" sz="2000" dirty="0">
                <a:latin typeface="Arial" pitchFamily="34" charset="0"/>
              </a:rPr>
              <a:t>а</a:t>
            </a:r>
            <a:r>
              <a:rPr lang="ru-RU" sz="2000" dirty="0">
                <a:latin typeface="Arial" pitchFamily="34" charset="0"/>
              </a:rPr>
              <a:t> составил 2 355,7</a:t>
            </a:r>
            <a:r>
              <a:rPr lang="ru-RU" sz="2000" b="1" dirty="0">
                <a:latin typeface="Arial" pitchFamily="34" charset="0"/>
              </a:rPr>
              <a:t> </a:t>
            </a:r>
            <a:r>
              <a:rPr lang="ru-RU" sz="2000" dirty="0">
                <a:latin typeface="Arial" pitchFamily="34" charset="0"/>
              </a:rPr>
              <a:t>тыс. Гкал и уменьшился </a:t>
            </a:r>
            <a:r>
              <a:rPr lang="kk-KZ" sz="2000" dirty="0">
                <a:latin typeface="Arial" pitchFamily="34" charset="0"/>
              </a:rPr>
              <a:t>на 9,0% по сравнению с первым полугодием 2022 года </a:t>
            </a:r>
            <a:r>
              <a:rPr lang="ru-RU" sz="2000" dirty="0">
                <a:latin typeface="Arial" pitchFamily="34" charset="0"/>
              </a:rPr>
              <a:t>в связи со снижением объемов потребления по подразделениям АО «ПАВЛОДАРЭНЕРГО» с ТОО «</a:t>
            </a:r>
            <a:r>
              <a:rPr lang="ru-RU" sz="2000" dirty="0" err="1">
                <a:latin typeface="Arial" pitchFamily="34" charset="0"/>
              </a:rPr>
              <a:t>Экибастузтеплоэнерго</a:t>
            </a:r>
            <a:r>
              <a:rPr lang="ru-RU" sz="2000" dirty="0">
                <a:latin typeface="Arial" pitchFamily="34" charset="0"/>
              </a:rPr>
              <a:t>» на 16,2%.</a:t>
            </a:r>
          </a:p>
        </p:txBody>
      </p:sp>
      <p:cxnSp>
        <p:nvCxnSpPr>
          <p:cNvPr id="3" name="Прямая соединительная линия 2">
            <a:extLst>
              <a:ext uri="{FF2B5EF4-FFF2-40B4-BE49-F238E27FC236}"/>
            </a:extLst>
          </p:cNvPr>
          <p:cNvCxnSpPr/>
          <p:nvPr/>
        </p:nvCxnSpPr>
        <p:spPr>
          <a:xfrm>
            <a:off x="1284288" y="4276725"/>
            <a:ext cx="15333662" cy="0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" name="Прямоугольник 147">
            <a:extLst>
              <a:ext uri="{FF2B5EF4-FFF2-40B4-BE49-F238E27FC236}"/>
            </a:extLst>
          </p:cNvPr>
          <p:cNvSpPr/>
          <p:nvPr/>
        </p:nvSpPr>
        <p:spPr>
          <a:xfrm>
            <a:off x="0" y="13239750"/>
            <a:ext cx="18294350" cy="4762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828086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3599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6389" name="Прямоугольник 148"/>
          <p:cNvSpPr>
            <a:spLocks noChangeArrowheads="1"/>
          </p:cNvSpPr>
          <p:nvPr/>
        </p:nvSpPr>
        <p:spPr bwMode="auto">
          <a:xfrm>
            <a:off x="138113" y="13277850"/>
            <a:ext cx="119475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ru-RU" altLang="ru-RU" sz="2000" dirty="0">
                <a:solidFill>
                  <a:schemeClr val="bg1"/>
                </a:solidFill>
                <a:latin typeface="Arial" pitchFamily="34" charset="0"/>
              </a:rPr>
              <a:t>Предварительные производственные результаты деятельности АО «ЦАЭК» за </a:t>
            </a:r>
            <a:r>
              <a:rPr lang="en-US" sz="2000" dirty="0" smtClean="0">
                <a:solidFill>
                  <a:schemeClr val="bg1"/>
                </a:solidFill>
                <a:latin typeface="Arial" pitchFamily="34" charset="0"/>
              </a:rPr>
              <a:t>I</a:t>
            </a: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</a:rPr>
              <a:t>І</a:t>
            </a:r>
            <a:r>
              <a:rPr lang="kk-KZ" altLang="ru-RU" sz="2000" dirty="0" smtClean="0">
                <a:solidFill>
                  <a:schemeClr val="bg1"/>
                </a:solidFill>
                <a:latin typeface="Arial" pitchFamily="34" charset="0"/>
              </a:rPr>
              <a:t> </a:t>
            </a:r>
            <a:r>
              <a:rPr lang="ru-RU" altLang="ru-RU" sz="2000" dirty="0">
                <a:solidFill>
                  <a:schemeClr val="bg1"/>
                </a:solidFill>
                <a:latin typeface="Arial" pitchFamily="34" charset="0"/>
              </a:rPr>
              <a:t>квартал </a:t>
            </a:r>
            <a:r>
              <a:rPr lang="en-US" altLang="ru-RU" sz="2000" dirty="0">
                <a:solidFill>
                  <a:schemeClr val="bg1"/>
                </a:solidFill>
                <a:latin typeface="Arial" pitchFamily="34" charset="0"/>
              </a:rPr>
              <a:t>2023 </a:t>
            </a:r>
            <a:r>
              <a:rPr lang="kk-KZ" altLang="ru-RU" sz="2000" dirty="0">
                <a:solidFill>
                  <a:schemeClr val="bg1"/>
                </a:solidFill>
                <a:latin typeface="Arial" pitchFamily="34" charset="0"/>
              </a:rPr>
              <a:t>года</a:t>
            </a:r>
            <a:endParaRPr lang="ru-RU" altLang="ru-RU" sz="2000" dirty="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16390" name="Прямоугольник 149"/>
          <p:cNvSpPr>
            <a:spLocks noChangeArrowheads="1"/>
          </p:cNvSpPr>
          <p:nvPr/>
        </p:nvSpPr>
        <p:spPr bwMode="auto">
          <a:xfrm>
            <a:off x="17781588" y="13281025"/>
            <a:ext cx="3270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kk-KZ" altLang="ru-RU" sz="2000" b="1">
                <a:solidFill>
                  <a:schemeClr val="bg1"/>
                </a:solidFill>
                <a:latin typeface="Arial" pitchFamily="34" charset="0"/>
              </a:rPr>
              <a:t>7</a:t>
            </a:r>
            <a:endParaRPr lang="ru-RU" altLang="ru-RU" sz="2000" b="1">
              <a:solidFill>
                <a:schemeClr val="bg1"/>
              </a:solidFill>
              <a:latin typeface="Arial" pitchFamily="34" charset="0"/>
            </a:endParaRPr>
          </a:p>
        </p:txBody>
      </p:sp>
      <p:pic>
        <p:nvPicPr>
          <p:cNvPr id="16391" name="Picture 3" descr="C:\Users\n.amanzholov\Desktop\logo_CAEPKO 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459"/>
          <a:stretch>
            <a:fillRect/>
          </a:stretch>
        </p:blipFill>
        <p:spPr bwMode="auto">
          <a:xfrm>
            <a:off x="1082675" y="787400"/>
            <a:ext cx="420688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" name="TextBox 70">
            <a:extLst>
              <a:ext uri="{FF2B5EF4-FFF2-40B4-BE49-F238E27FC236}"/>
            </a:extLst>
          </p:cNvPr>
          <p:cNvSpPr txBox="1"/>
          <p:nvPr/>
        </p:nvSpPr>
        <p:spPr>
          <a:xfrm>
            <a:off x="1722438" y="842963"/>
            <a:ext cx="8272462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1828086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0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rPr>
              <a:t>ТРАНСПОРТИРОВКА И РАСПРЕДЕЛЕНИЕ ТЕПЛОВОЙ ЭНЕРГИИ</a:t>
            </a:r>
            <a:endParaRPr lang="en-US" sz="2000" b="1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grpSp>
        <p:nvGrpSpPr>
          <p:cNvPr id="16393" name="Группа 4"/>
          <p:cNvGrpSpPr>
            <a:grpSpLocks/>
          </p:cNvGrpSpPr>
          <p:nvPr/>
        </p:nvGrpSpPr>
        <p:grpSpPr bwMode="auto">
          <a:xfrm>
            <a:off x="-6350" y="0"/>
            <a:ext cx="18300700" cy="655638"/>
            <a:chOff x="-5753" y="0"/>
            <a:chExt cx="18299506" cy="656094"/>
          </a:xfrm>
        </p:grpSpPr>
        <p:sp>
          <p:nvSpPr>
            <p:cNvPr id="59" name="Прямоугольник 58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-5753" y="0"/>
              <a:ext cx="18293156" cy="576664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tint val="66000"/>
                    <a:satMod val="160000"/>
                  </a:schemeClr>
                </a:gs>
                <a:gs pos="50000">
                  <a:schemeClr val="accent3">
                    <a:tint val="44500"/>
                    <a:satMod val="160000"/>
                  </a:schemeClr>
                </a:gs>
                <a:gs pos="100000">
                  <a:schemeClr val="accent3">
                    <a:tint val="23500"/>
                    <a:satMod val="160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82808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3599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sp>
          <p:nvSpPr>
            <p:cNvPr id="60" name="Freeform 61">
              <a:extLst>
                <a:ext uri="{FF2B5EF4-FFF2-40B4-BE49-F238E27FC236}"/>
              </a:extLst>
            </p:cNvPr>
            <p:cNvSpPr>
              <a:spLocks noChangeArrowheads="1"/>
            </p:cNvSpPr>
            <p:nvPr/>
          </p:nvSpPr>
          <p:spPr bwMode="auto">
            <a:xfrm>
              <a:off x="597" y="576664"/>
              <a:ext cx="18293156" cy="79430"/>
            </a:xfrm>
            <a:prstGeom prst="rect">
              <a:avLst/>
            </a:prstGeom>
            <a:gradFill flip="none" rotWithShape="1">
              <a:gsLst>
                <a:gs pos="0">
                  <a:srgbClr val="FFC000"/>
                </a:gs>
                <a:gs pos="47000">
                  <a:srgbClr val="F8B049"/>
                </a:gs>
              </a:gsLst>
              <a:lin ang="5400000" scaled="0"/>
              <a:tileRect/>
            </a:gradFill>
            <a:ln>
              <a:noFill/>
            </a:ln>
            <a:effectLst/>
          </p:spPr>
          <p:txBody>
            <a:bodyPr wrap="none" anchor="ctr"/>
            <a:lstStyle/>
            <a:p>
              <a:pPr defTabSz="182808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599">
                <a:solidFill>
                  <a:srgbClr val="EFA500"/>
                </a:solidFill>
                <a:latin typeface="Lato Bold" panose="020F0502020204030203" pitchFamily="34" charset="0"/>
                <a:ea typeface="Lato Bold" panose="020F0502020204030203" pitchFamily="34" charset="0"/>
                <a:cs typeface="Lato Bold" panose="020F0502020204030203" pitchFamily="34" charset="0"/>
              </a:endParaRPr>
            </a:p>
          </p:txBody>
        </p:sp>
      </p:grpSp>
      <p:sp>
        <p:nvSpPr>
          <p:cNvPr id="16399" name="TextBox 61"/>
          <p:cNvSpPr txBox="1">
            <a:spLocks noChangeArrowheads="1"/>
          </p:cNvSpPr>
          <p:nvPr/>
        </p:nvSpPr>
        <p:spPr bwMode="auto">
          <a:xfrm>
            <a:off x="2820988" y="8893175"/>
            <a:ext cx="18415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827213"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827213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defTabSz="1827213"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defTabSz="1827213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defTabSz="1827213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defTabSz="1827213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defTabSz="1827213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defTabSz="1827213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defTabSz="1827213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en-US" altLang="ru-RU" sz="2000" b="1">
                <a:solidFill>
                  <a:schemeClr val="bg1"/>
                </a:solidFill>
                <a:latin typeface="Arial" pitchFamily="34" charset="0"/>
              </a:rPr>
              <a:t>1260,6</a:t>
            </a:r>
            <a:endParaRPr lang="ru-RU" altLang="ru-RU" sz="2000" b="1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16400" name="TextBox 61"/>
          <p:cNvSpPr txBox="1">
            <a:spLocks noChangeArrowheads="1"/>
          </p:cNvSpPr>
          <p:nvPr/>
        </p:nvSpPr>
        <p:spPr bwMode="auto">
          <a:xfrm>
            <a:off x="6580188" y="9517063"/>
            <a:ext cx="18415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827213"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827213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defTabSz="1827213"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defTabSz="1827213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defTabSz="1827213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defTabSz="1827213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defTabSz="1827213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defTabSz="1827213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defTabSz="1827213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en-US" altLang="ru-RU" sz="2000" b="1">
                <a:solidFill>
                  <a:schemeClr val="bg1"/>
                </a:solidFill>
                <a:latin typeface="Arial" pitchFamily="34" charset="0"/>
              </a:rPr>
              <a:t>1542,3</a:t>
            </a:r>
            <a:endParaRPr lang="ru-RU" altLang="ru-RU" sz="2000" b="1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30" name="TextBox 29">
            <a:extLst>
              <a:ext uri="{FF2B5EF4-FFF2-40B4-BE49-F238E27FC236}"/>
            </a:extLst>
          </p:cNvPr>
          <p:cNvSpPr txBox="1"/>
          <p:nvPr/>
        </p:nvSpPr>
        <p:spPr>
          <a:xfrm>
            <a:off x="1389063" y="4452938"/>
            <a:ext cx="1657350" cy="3063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kk-KZ" sz="1400" i="1" dirty="0">
                <a:latin typeface="Arial" panose="020B0604020202020204" pitchFamily="34" charset="0"/>
              </a:rPr>
              <a:t>(тыс. Гкал</a:t>
            </a:r>
            <a:r>
              <a:rPr lang="ru-RU" sz="1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)</a:t>
            </a:r>
            <a:endParaRPr lang="ru-RU" sz="1400" i="1" dirty="0">
              <a:latin typeface="Arial" panose="020B0604020202020204" pitchFamily="34" charset="0"/>
            </a:endParaRPr>
          </a:p>
        </p:txBody>
      </p:sp>
      <p:sp>
        <p:nvSpPr>
          <p:cNvPr id="16402" name="TextBox 61"/>
          <p:cNvSpPr txBox="1">
            <a:spLocks noChangeArrowheads="1"/>
          </p:cNvSpPr>
          <p:nvPr/>
        </p:nvSpPr>
        <p:spPr bwMode="auto">
          <a:xfrm>
            <a:off x="10682288" y="9788525"/>
            <a:ext cx="18415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827213"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827213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defTabSz="1827213"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defTabSz="1827213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defTabSz="1827213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defTabSz="1827213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defTabSz="1827213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defTabSz="1827213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defTabSz="1827213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en-US" altLang="ru-RU" sz="2000" b="1">
                <a:solidFill>
                  <a:schemeClr val="bg1"/>
                </a:solidFill>
                <a:latin typeface="Arial" pitchFamily="34" charset="0"/>
              </a:rPr>
              <a:t>1275,5</a:t>
            </a:r>
            <a:endParaRPr lang="ru-RU" altLang="ru-RU" sz="2000" b="1">
              <a:solidFill>
                <a:schemeClr val="bg1"/>
              </a:solidFill>
              <a:latin typeface="Arial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8756605"/>
              </p:ext>
            </p:extLst>
          </p:nvPr>
        </p:nvGraphicFramePr>
        <p:xfrm>
          <a:off x="1389062" y="5439905"/>
          <a:ext cx="7243494" cy="534691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70664"/>
                <a:gridCol w="1248750"/>
                <a:gridCol w="1649205"/>
                <a:gridCol w="1574875"/>
              </a:tblGrid>
              <a:tr h="137907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Тепловая энергия</a:t>
                      </a:r>
                      <a:endParaRPr lang="ru-RU" sz="13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EFA5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Ед. измерения</a:t>
                      </a:r>
                      <a:endParaRPr lang="ru-RU" sz="13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EFA5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ІІ</a:t>
                      </a:r>
                      <a:r>
                        <a:rPr lang="ru-RU" sz="13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кв. 2023</a:t>
                      </a:r>
                      <a:endParaRPr lang="ru-RU" sz="13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EFA5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ІІ</a:t>
                      </a:r>
                      <a:r>
                        <a:rPr lang="ru-RU" sz="13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кв. 2022</a:t>
                      </a:r>
                      <a:endParaRPr lang="ru-RU" sz="13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EFA500"/>
                    </a:solidFill>
                  </a:tcPr>
                </a:tc>
              </a:tr>
              <a:tr h="12096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ВСЕГО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тыс. Гкал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475,3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476,4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0894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АО </a:t>
                      </a:r>
                      <a:r>
                        <a:rPr lang="kk-KZ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«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ПАВЛОДАРЭНЕРГО</a:t>
                      </a:r>
                      <a:r>
                        <a:rPr lang="kk-KZ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» 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 ТОО «Экибастузтеплоэнерго»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тыс. Гкал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279,2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312,3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687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АО </a:t>
                      </a:r>
                      <a:r>
                        <a:rPr lang="kk-KZ" sz="12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«</a:t>
                      </a: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СЕВКАЗЭНЕРГО</a:t>
                      </a:r>
                      <a:r>
                        <a:rPr lang="kk-KZ" sz="12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»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тыс. Гкал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196,1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164,0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1375016"/>
              </p:ext>
            </p:extLst>
          </p:nvPr>
        </p:nvGraphicFramePr>
        <p:xfrm>
          <a:off x="8951119" y="5424408"/>
          <a:ext cx="7260108" cy="53159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62925"/>
                <a:gridCol w="1311385"/>
                <a:gridCol w="1731928"/>
                <a:gridCol w="1653870"/>
              </a:tblGrid>
              <a:tr h="14252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Тепловая энергия</a:t>
                      </a:r>
                      <a:endParaRPr lang="ru-RU" sz="13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EFA5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Ед. измерения</a:t>
                      </a:r>
                      <a:endParaRPr lang="ru-RU" sz="13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EFA5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6 месяцев</a:t>
                      </a:r>
                      <a:r>
                        <a:rPr lang="ru-RU" sz="13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2023</a:t>
                      </a:r>
                      <a:endParaRPr lang="ru-RU" sz="13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EFA5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6 месяцев</a:t>
                      </a:r>
                      <a:r>
                        <a:rPr lang="ru-RU" sz="13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2022</a:t>
                      </a:r>
                      <a:endParaRPr lang="ru-RU" sz="13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EFA500"/>
                    </a:solidFill>
                  </a:tcPr>
                </a:tc>
              </a:tr>
              <a:tr h="11617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ВСЕГО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тыс. Гкал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2 355,7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2 589,9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0466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АО </a:t>
                      </a:r>
                      <a:r>
                        <a:rPr lang="kk-KZ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«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ПАВЛОДАРЭНЕРГО</a:t>
                      </a:r>
                      <a:r>
                        <a:rPr lang="kk-KZ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» 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 ТОО «Экибастузтеплоэнерго»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тыс. Гкал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1 554,63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1 854,7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822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АО </a:t>
                      </a:r>
                      <a:r>
                        <a:rPr lang="kk-KZ" sz="12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«</a:t>
                      </a: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СЕВКАЗЭНЕРГО</a:t>
                      </a:r>
                      <a:r>
                        <a:rPr lang="kk-KZ" sz="12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»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тыс. Гкал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801,1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735,2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Box 41"/>
          <p:cNvSpPr txBox="1">
            <a:spLocks noChangeArrowheads="1"/>
          </p:cNvSpPr>
          <p:nvPr/>
        </p:nvSpPr>
        <p:spPr bwMode="auto">
          <a:xfrm>
            <a:off x="1082675" y="2152650"/>
            <a:ext cx="14984413" cy="708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827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827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827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827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ru-RU" altLang="ru-RU" sz="2000" b="1" dirty="0">
                <a:solidFill>
                  <a:prstClr val="black"/>
                </a:solidFill>
                <a:latin typeface="Arial" panose="020B0604020202020204" pitchFamily="34" charset="0"/>
              </a:rPr>
              <a:t>Общий объем капитальных затрат </a:t>
            </a:r>
            <a:r>
              <a:rPr lang="ru-RU" altLang="ru-RU" sz="2000" dirty="0">
                <a:solidFill>
                  <a:prstClr val="black"/>
                </a:solidFill>
                <a:latin typeface="Arial" panose="020B0604020202020204" pitchFamily="34" charset="0"/>
              </a:rPr>
              <a:t>за 6 месяцев</a:t>
            </a:r>
            <a:r>
              <a:rPr lang="kk-KZ" altLang="ru-RU" sz="2000" dirty="0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  <a:r>
              <a:rPr lang="ru-RU" altLang="ru-RU" sz="2000" dirty="0">
                <a:solidFill>
                  <a:prstClr val="black"/>
                </a:solidFill>
                <a:latin typeface="Arial" panose="020B0604020202020204" pitchFamily="34" charset="0"/>
              </a:rPr>
              <a:t>2023 год</a:t>
            </a:r>
            <a:r>
              <a:rPr lang="kk-KZ" altLang="ru-RU" sz="2000" dirty="0">
                <a:solidFill>
                  <a:prstClr val="black"/>
                </a:solidFill>
                <a:latin typeface="Arial" panose="020B0604020202020204" pitchFamily="34" charset="0"/>
              </a:rPr>
              <a:t>а</a:t>
            </a:r>
            <a:r>
              <a:rPr lang="ru-RU" altLang="ru-RU" sz="2000" dirty="0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  <a:r>
              <a:rPr lang="ru-RU" altLang="ru-RU" sz="2000" dirty="0">
                <a:solidFill>
                  <a:prstClr val="black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составил 11 261 млн тенге. </a:t>
            </a:r>
            <a:r>
              <a:rPr lang="ru-RU" altLang="ru-RU" sz="2000" dirty="0">
                <a:solidFill>
                  <a:prstClr val="black"/>
                </a:solidFill>
                <a:latin typeface="Arial" panose="020B0604020202020204" pitchFamily="34" charset="0"/>
              </a:rPr>
              <a:t>Инвестиции направлены на модернизацию, обновление и ремонт основных производственных активов.</a:t>
            </a:r>
          </a:p>
        </p:txBody>
      </p:sp>
      <p:pic>
        <p:nvPicPr>
          <p:cNvPr id="4099" name="Picture 3" descr="C:\Users\n.amanzholov\Desktop\logo_CAEPKO 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459"/>
          <a:stretch>
            <a:fillRect/>
          </a:stretch>
        </p:blipFill>
        <p:spPr bwMode="auto">
          <a:xfrm>
            <a:off x="1082675" y="787400"/>
            <a:ext cx="420688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0" name="TextBox 43"/>
          <p:cNvSpPr txBox="1">
            <a:spLocks noChangeArrowheads="1"/>
          </p:cNvSpPr>
          <p:nvPr/>
        </p:nvSpPr>
        <p:spPr bwMode="auto">
          <a:xfrm>
            <a:off x="1722438" y="842963"/>
            <a:ext cx="4784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kk-KZ" sz="2000" b="1">
                <a:solidFill>
                  <a:srgbClr val="767171"/>
                </a:solidFill>
                <a:latin typeface="Arial" pitchFamily="34" charset="0"/>
              </a:rPr>
              <a:t>ОСВОЕНИЕ КАПИТАЛЬНЫХ ЗАТРАТ</a:t>
            </a:r>
            <a:endParaRPr lang="en-US" sz="2000" b="1">
              <a:solidFill>
                <a:srgbClr val="767171"/>
              </a:solidFill>
              <a:latin typeface="Arial" pitchFamily="34" charset="0"/>
            </a:endParaRPr>
          </a:p>
        </p:txBody>
      </p:sp>
      <p:sp>
        <p:nvSpPr>
          <p:cNvPr id="4101" name="TextBox 50"/>
          <p:cNvSpPr txBox="1">
            <a:spLocks noChangeArrowheads="1"/>
          </p:cNvSpPr>
          <p:nvPr/>
        </p:nvSpPr>
        <p:spPr bwMode="auto">
          <a:xfrm>
            <a:off x="2581275" y="4868863"/>
            <a:ext cx="130746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827213"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827213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defTabSz="1827213"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defTabSz="1827213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defTabSz="1827213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defTabSz="1827213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defTabSz="1827213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defTabSz="1827213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defTabSz="1827213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hangingPunct="1"/>
            <a:r>
              <a:rPr lang="ru-RU" altLang="ru-RU" sz="2000" b="1">
                <a:solidFill>
                  <a:srgbClr val="D27A10"/>
                </a:solidFill>
                <a:latin typeface="Arial" pitchFamily="34" charset="0"/>
              </a:rPr>
              <a:t>СЕГМЕНТ «ГЕНЕРАЦИЯ ЭЛЕКТРИЧЕСКОЙ И ТЕПЛОВОЙ ЭНЕРГИИ»</a:t>
            </a:r>
          </a:p>
          <a:p>
            <a:pPr algn="just" eaLnBrk="1" hangingPunct="1"/>
            <a:r>
              <a:rPr lang="ru-RU" altLang="ru-RU" sz="2000">
                <a:solidFill>
                  <a:srgbClr val="000000"/>
                </a:solidFill>
                <a:latin typeface="Arial" pitchFamily="34" charset="0"/>
              </a:rPr>
              <a:t>Освоение капитальных затрат составило  </a:t>
            </a:r>
            <a:r>
              <a:rPr lang="en-US" altLang="ru-RU" sz="2000">
                <a:solidFill>
                  <a:srgbClr val="000000"/>
                </a:solidFill>
                <a:latin typeface="Arial" pitchFamily="34" charset="0"/>
              </a:rPr>
              <a:t>7 </a:t>
            </a:r>
            <a:r>
              <a:rPr lang="ru-RU" altLang="ru-RU" sz="2000">
                <a:solidFill>
                  <a:srgbClr val="000000"/>
                </a:solidFill>
                <a:latin typeface="Arial" pitchFamily="34" charset="0"/>
              </a:rPr>
              <a:t>271</a:t>
            </a:r>
            <a:r>
              <a:rPr lang="en-US" altLang="ru-RU" sz="2000">
                <a:solidFill>
                  <a:srgbClr val="000000"/>
                </a:solidFill>
                <a:latin typeface="Arial" pitchFamily="34" charset="0"/>
              </a:rPr>
              <a:t> </a:t>
            </a:r>
            <a:r>
              <a:rPr lang="ru-RU" altLang="ru-RU" sz="2000">
                <a:solidFill>
                  <a:srgbClr val="000000"/>
                </a:solidFill>
                <a:latin typeface="Arial" pitchFamily="34" charset="0"/>
              </a:rPr>
              <a:t>млн тенге. Выполняются следующие виды работ:</a:t>
            </a:r>
          </a:p>
        </p:txBody>
      </p:sp>
      <p:sp>
        <p:nvSpPr>
          <p:cNvPr id="57" name="Прямоугольник 56"/>
          <p:cNvSpPr/>
          <p:nvPr/>
        </p:nvSpPr>
        <p:spPr>
          <a:xfrm>
            <a:off x="0" y="13239750"/>
            <a:ext cx="18294350" cy="4762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828086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3599">
              <a:solidFill>
                <a:prstClr val="white">
                  <a:lumMod val="85000"/>
                </a:prstClr>
              </a:solidFill>
            </a:endParaRPr>
          </a:p>
        </p:txBody>
      </p:sp>
      <p:sp>
        <p:nvSpPr>
          <p:cNvPr id="4103" name="Прямоугольник 57"/>
          <p:cNvSpPr>
            <a:spLocks noChangeArrowheads="1"/>
          </p:cNvSpPr>
          <p:nvPr/>
        </p:nvSpPr>
        <p:spPr bwMode="auto">
          <a:xfrm>
            <a:off x="138113" y="13277850"/>
            <a:ext cx="119475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ru-RU" altLang="ru-RU" sz="2000" dirty="0">
                <a:solidFill>
                  <a:srgbClr val="FFFFFF"/>
                </a:solidFill>
                <a:latin typeface="Arial" pitchFamily="34" charset="0"/>
              </a:rPr>
              <a:t>Предварительные производственные результаты деятельности АО «ЦАЭК» </a:t>
            </a:r>
            <a:r>
              <a:rPr lang="ru-RU" altLang="ru-RU" sz="2000" dirty="0" smtClean="0">
                <a:solidFill>
                  <a:srgbClr val="FFFFFF"/>
                </a:solidFill>
                <a:latin typeface="Arial" pitchFamily="34" charset="0"/>
              </a:rPr>
              <a:t>за</a:t>
            </a:r>
            <a:r>
              <a:rPr lang="ru-RU" altLang="ru-RU" sz="2000" dirty="0">
                <a:solidFill>
                  <a:schemeClr val="bg1"/>
                </a:solidFill>
                <a:latin typeface="Arial" pitchFamily="34" charset="0"/>
              </a:rPr>
              <a:t> </a:t>
            </a:r>
            <a:r>
              <a:rPr lang="en-US" sz="2000" dirty="0">
                <a:solidFill>
                  <a:schemeClr val="bg1"/>
                </a:solidFill>
                <a:latin typeface="Arial" pitchFamily="34" charset="0"/>
              </a:rPr>
              <a:t>I</a:t>
            </a:r>
            <a:r>
              <a:rPr lang="ru-RU" sz="2000" dirty="0">
                <a:solidFill>
                  <a:schemeClr val="bg1"/>
                </a:solidFill>
                <a:latin typeface="Arial" pitchFamily="34" charset="0"/>
              </a:rPr>
              <a:t>І</a:t>
            </a:r>
            <a:r>
              <a:rPr lang="kk-KZ" altLang="ru-RU" sz="2000" dirty="0">
                <a:solidFill>
                  <a:schemeClr val="bg1"/>
                </a:solidFill>
                <a:latin typeface="Arial" pitchFamily="34" charset="0"/>
              </a:rPr>
              <a:t> </a:t>
            </a:r>
            <a:r>
              <a:rPr lang="ru-RU" altLang="ru-RU" sz="2000" dirty="0" smtClean="0">
                <a:solidFill>
                  <a:srgbClr val="FFFFFF"/>
                </a:solidFill>
                <a:latin typeface="Arial" pitchFamily="34" charset="0"/>
              </a:rPr>
              <a:t>квартал </a:t>
            </a:r>
            <a:r>
              <a:rPr lang="ru-RU" altLang="ru-RU" sz="2000" dirty="0">
                <a:solidFill>
                  <a:srgbClr val="FFFFFF"/>
                </a:solidFill>
                <a:latin typeface="Arial" pitchFamily="34" charset="0"/>
              </a:rPr>
              <a:t>201</a:t>
            </a:r>
            <a:r>
              <a:rPr lang="kk-KZ" altLang="ru-RU" sz="2000" dirty="0">
                <a:solidFill>
                  <a:srgbClr val="FFFFFF"/>
                </a:solidFill>
                <a:latin typeface="Arial" pitchFamily="34" charset="0"/>
              </a:rPr>
              <a:t>9</a:t>
            </a:r>
            <a:r>
              <a:rPr lang="ru-RU" altLang="ru-RU" sz="2000" dirty="0">
                <a:solidFill>
                  <a:srgbClr val="FFFFFF"/>
                </a:solidFill>
                <a:latin typeface="Arial" pitchFamily="34" charset="0"/>
              </a:rPr>
              <a:t> года</a:t>
            </a:r>
          </a:p>
        </p:txBody>
      </p:sp>
      <p:sp>
        <p:nvSpPr>
          <p:cNvPr id="4104" name="Прямоугольник 58"/>
          <p:cNvSpPr>
            <a:spLocks noChangeArrowheads="1"/>
          </p:cNvSpPr>
          <p:nvPr/>
        </p:nvSpPr>
        <p:spPr bwMode="auto">
          <a:xfrm>
            <a:off x="17781588" y="13281025"/>
            <a:ext cx="3270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kk-KZ" altLang="ru-RU" sz="2000" b="1">
                <a:solidFill>
                  <a:srgbClr val="FFFFFF"/>
                </a:solidFill>
                <a:latin typeface="Arial" pitchFamily="34" charset="0"/>
              </a:rPr>
              <a:t>6</a:t>
            </a:r>
            <a:endParaRPr lang="ru-RU" altLang="ru-RU" sz="2000" b="1">
              <a:solidFill>
                <a:srgbClr val="FFFFFF"/>
              </a:solidFill>
              <a:latin typeface="Arial" pitchFamily="34" charset="0"/>
            </a:endParaRPr>
          </a:p>
        </p:txBody>
      </p:sp>
      <p:pic>
        <p:nvPicPr>
          <p:cNvPr id="4105" name="Picture 4" descr="C:\Users\n.amanzholov\Desktop\Генерация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925" y="4802188"/>
            <a:ext cx="1160463" cy="102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7" name="Прямая соединительная линия 16"/>
          <p:cNvCxnSpPr/>
          <p:nvPr/>
        </p:nvCxnSpPr>
        <p:spPr>
          <a:xfrm>
            <a:off x="1177925" y="3219450"/>
            <a:ext cx="15030450" cy="0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07" name="Группа 17"/>
          <p:cNvGrpSpPr>
            <a:grpSpLocks/>
          </p:cNvGrpSpPr>
          <p:nvPr/>
        </p:nvGrpSpPr>
        <p:grpSpPr bwMode="auto">
          <a:xfrm>
            <a:off x="-6350" y="0"/>
            <a:ext cx="18300700" cy="655638"/>
            <a:chOff x="-5753" y="0"/>
            <a:chExt cx="18299506" cy="656094"/>
          </a:xfrm>
        </p:grpSpPr>
        <p:sp>
          <p:nvSpPr>
            <p:cNvPr id="19" name="Прямоугольник 18"/>
            <p:cNvSpPr/>
            <p:nvPr/>
          </p:nvSpPr>
          <p:spPr>
            <a:xfrm>
              <a:off x="-5753" y="0"/>
              <a:ext cx="18293156" cy="576664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tint val="66000"/>
                    <a:satMod val="160000"/>
                  </a:schemeClr>
                </a:gs>
                <a:gs pos="50000">
                  <a:schemeClr val="accent3">
                    <a:tint val="44500"/>
                    <a:satMod val="160000"/>
                  </a:schemeClr>
                </a:gs>
                <a:gs pos="100000">
                  <a:schemeClr val="accent3">
                    <a:tint val="23500"/>
                    <a:satMod val="160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82808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3599">
                <a:solidFill>
                  <a:prstClr val="white">
                    <a:lumMod val="85000"/>
                  </a:prstClr>
                </a:solidFill>
              </a:endParaRPr>
            </a:p>
          </p:txBody>
        </p:sp>
        <p:sp>
          <p:nvSpPr>
            <p:cNvPr id="20" name="Freeform 61"/>
            <p:cNvSpPr>
              <a:spLocks noChangeArrowheads="1"/>
            </p:cNvSpPr>
            <p:nvPr/>
          </p:nvSpPr>
          <p:spPr bwMode="auto">
            <a:xfrm>
              <a:off x="597" y="576664"/>
              <a:ext cx="18293156" cy="79430"/>
            </a:xfrm>
            <a:prstGeom prst="rect">
              <a:avLst/>
            </a:prstGeom>
            <a:gradFill flip="none" rotWithShape="1">
              <a:gsLst>
                <a:gs pos="0">
                  <a:srgbClr val="FFC000"/>
                </a:gs>
                <a:gs pos="47000">
                  <a:srgbClr val="F8B049"/>
                </a:gs>
              </a:gsLst>
              <a:lin ang="5400000" scaled="0"/>
              <a:tileRect/>
            </a:gradFill>
            <a:ln>
              <a:noFill/>
            </a:ln>
            <a:effectLst/>
          </p:spPr>
          <p:txBody>
            <a:bodyPr wrap="none" anchor="ctr"/>
            <a:lstStyle/>
            <a:p>
              <a:pPr defTabSz="182808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599">
                <a:solidFill>
                  <a:srgbClr val="EFA500"/>
                </a:solidFill>
                <a:latin typeface="Lato Bold" panose="020F0502020204030203" pitchFamily="34" charset="0"/>
                <a:ea typeface="Lato Bold" panose="020F0502020204030203" pitchFamily="34" charset="0"/>
                <a:cs typeface="Lato Bold" panose="020F0502020204030203" pitchFamily="34" charset="0"/>
              </a:endParaRP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2552700" y="5878513"/>
            <a:ext cx="5848350" cy="40941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defTabSz="1828086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D27A10"/>
                </a:solidFill>
                <a:latin typeface="Arial" panose="020B0604020202020204" pitchFamily="34" charset="0"/>
              </a:rPr>
              <a:t>АО «ПАВЛОДАРЭНЕРГО»</a:t>
            </a:r>
          </a:p>
          <a:p>
            <a:pPr marL="342900" indent="-342900" algn="just">
              <a:buFontTx/>
              <a:buChar char="-"/>
              <a:defRPr/>
            </a:pPr>
            <a:r>
              <a:rPr lang="ru-RU" altLang="ru-RU" sz="2000" dirty="0">
                <a:solidFill>
                  <a:prstClr val="black"/>
                </a:solidFill>
                <a:latin typeface="Arial" pitchFamily="34" charset="0"/>
              </a:rPr>
              <a:t>Выполняется строительство дымовой трубы №2 ТЭЦ-3;</a:t>
            </a:r>
          </a:p>
          <a:p>
            <a:pPr marL="342900" indent="-342900" algn="just">
              <a:buFontTx/>
              <a:buChar char="-"/>
              <a:defRPr/>
            </a:pPr>
            <a:endParaRPr lang="ru-RU" altLang="ru-RU" sz="2000" dirty="0">
              <a:solidFill>
                <a:prstClr val="black"/>
              </a:solidFill>
              <a:latin typeface="Arial" pitchFamily="34" charset="0"/>
            </a:endParaRPr>
          </a:p>
          <a:p>
            <a:pPr marL="342900" indent="-342900" algn="just">
              <a:buFontTx/>
              <a:buChar char="-"/>
              <a:defRPr/>
            </a:pPr>
            <a:r>
              <a:rPr lang="ru-RU" altLang="ru-RU" sz="2000" dirty="0">
                <a:solidFill>
                  <a:prstClr val="black"/>
                </a:solidFill>
                <a:latin typeface="Arial" pitchFamily="34" charset="0"/>
              </a:rPr>
              <a:t>Выполняется реконструкция газоходов котлоагрегата ст. №3 - №6 для перевода на дымовую трубу  №2 ТЭЦ-3;</a:t>
            </a:r>
          </a:p>
          <a:p>
            <a:pPr marL="342900" indent="-342900" algn="just">
              <a:buFontTx/>
              <a:buChar char="-"/>
              <a:defRPr/>
            </a:pPr>
            <a:endParaRPr lang="ru-RU" altLang="ru-RU" sz="2000" dirty="0">
              <a:solidFill>
                <a:prstClr val="black"/>
              </a:solidFill>
              <a:latin typeface="Arial" pitchFamily="34" charset="0"/>
            </a:endParaRPr>
          </a:p>
          <a:p>
            <a:pPr marL="342900" indent="-342900" algn="just">
              <a:buFontTx/>
              <a:buChar char="-"/>
              <a:defRPr/>
            </a:pPr>
            <a:r>
              <a:rPr lang="ru-RU" altLang="ru-RU" sz="2000" dirty="0">
                <a:solidFill>
                  <a:prstClr val="black"/>
                </a:solidFill>
                <a:latin typeface="Arial" pitchFamily="34" charset="0"/>
              </a:rPr>
              <a:t>Планируется реконструкция конденсатора турбоагрегата ст.№2 ТЭЦ-3;</a:t>
            </a:r>
          </a:p>
          <a:p>
            <a:pPr marL="342900" indent="-342900" algn="just">
              <a:buFontTx/>
              <a:buChar char="-"/>
              <a:defRPr/>
            </a:pPr>
            <a:endParaRPr lang="ru-RU" altLang="ru-RU" sz="2000" dirty="0">
              <a:solidFill>
                <a:prstClr val="black"/>
              </a:solidFill>
              <a:latin typeface="Arial" pitchFamily="34" charset="0"/>
            </a:endParaRPr>
          </a:p>
          <a:p>
            <a:pPr marL="342900" indent="-342900" algn="just">
              <a:buFontTx/>
              <a:buChar char="-"/>
              <a:defRPr/>
            </a:pPr>
            <a:r>
              <a:rPr lang="ru-RU" altLang="ru-RU" sz="2000" dirty="0">
                <a:solidFill>
                  <a:prstClr val="black"/>
                </a:solidFill>
                <a:latin typeface="Arial" pitchFamily="34" charset="0"/>
              </a:rPr>
              <a:t>Выполняются мероприятия по модернизации оборудования ТЭЦ-2, ТЭЦ-3.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147175" y="5891213"/>
            <a:ext cx="6919913" cy="19383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defTabSz="1828086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D27A10"/>
                </a:solidFill>
                <a:latin typeface="Arial" panose="020B0604020202020204" pitchFamily="34" charset="0"/>
              </a:rPr>
              <a:t>АО «СЕВКАЗЭНЕРГО»</a:t>
            </a:r>
          </a:p>
          <a:p>
            <a:pPr marL="342900" indent="-342900" algn="just">
              <a:buFontTx/>
              <a:buChar char="-"/>
              <a:defRPr/>
            </a:pPr>
            <a:r>
              <a:rPr lang="ru-RU" altLang="ru-RU" sz="2000" dirty="0">
                <a:solidFill>
                  <a:prstClr val="black"/>
                </a:solidFill>
                <a:latin typeface="Arial" pitchFamily="34" charset="0"/>
              </a:rPr>
              <a:t>Выполняется с</a:t>
            </a:r>
            <a:r>
              <a:rPr lang="ru-RU" altLang="ru-RU" sz="2000" dirty="0" err="1">
                <a:solidFill>
                  <a:prstClr val="black"/>
                </a:solidFill>
                <a:latin typeface="Arial" pitchFamily="34" charset="0"/>
              </a:rPr>
              <a:t>троительство</a:t>
            </a:r>
            <a:r>
              <a:rPr lang="ru-RU" altLang="ru-RU" sz="2000" dirty="0">
                <a:solidFill>
                  <a:prstClr val="black"/>
                </a:solidFill>
                <a:latin typeface="Arial" pitchFamily="34" charset="0"/>
              </a:rPr>
              <a:t> новой железобетонной дымовой трубы;</a:t>
            </a:r>
          </a:p>
          <a:p>
            <a:pPr marL="342900" indent="-342900" algn="just">
              <a:buFontTx/>
              <a:buChar char="-"/>
              <a:defRPr/>
            </a:pPr>
            <a:endParaRPr lang="ru-RU" altLang="ru-RU" sz="2000" dirty="0">
              <a:solidFill>
                <a:prstClr val="black"/>
              </a:solidFill>
              <a:latin typeface="Arial" pitchFamily="34" charset="0"/>
            </a:endParaRPr>
          </a:p>
          <a:p>
            <a:pPr marL="342900" indent="-342900" algn="just">
              <a:buFontTx/>
              <a:buChar char="-"/>
              <a:defRPr/>
            </a:pPr>
            <a:r>
              <a:rPr lang="ru-RU" altLang="ru-RU" sz="2000" dirty="0">
                <a:solidFill>
                  <a:prstClr val="black"/>
                </a:solidFill>
                <a:latin typeface="Arial" pitchFamily="34" charset="0"/>
              </a:rPr>
              <a:t>Выполняются мероприятия по модернизации оборудования ТЭЦ-2.</a:t>
            </a:r>
          </a:p>
        </p:txBody>
      </p:sp>
    </p:spTree>
    <p:extLst>
      <p:ext uri="{BB962C8B-B14F-4D97-AF65-F5344CB8AC3E}">
        <p14:creationId xmlns:p14="http://schemas.microsoft.com/office/powerpoint/2010/main" val="4021589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3" descr="C:\Users\n.amanzholov\Desktop\logo_CAEPKO 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459"/>
          <a:stretch>
            <a:fillRect/>
          </a:stretch>
        </p:blipFill>
        <p:spPr bwMode="auto">
          <a:xfrm>
            <a:off x="1082675" y="787400"/>
            <a:ext cx="420688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TextBox 43"/>
          <p:cNvSpPr txBox="1">
            <a:spLocks noChangeArrowheads="1"/>
          </p:cNvSpPr>
          <p:nvPr/>
        </p:nvSpPr>
        <p:spPr bwMode="auto">
          <a:xfrm>
            <a:off x="1722438" y="842963"/>
            <a:ext cx="4784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kk-KZ" sz="2000" b="1">
                <a:solidFill>
                  <a:srgbClr val="767171"/>
                </a:solidFill>
                <a:latin typeface="Arial" pitchFamily="34" charset="0"/>
              </a:rPr>
              <a:t>ОСВОЕНИЕ КАПИТАЛЬНЫХ ЗАТРАТ</a:t>
            </a:r>
            <a:endParaRPr lang="en-US" sz="2000" b="1">
              <a:solidFill>
                <a:srgbClr val="767171"/>
              </a:solidFill>
              <a:latin typeface="Arial" pitchFamily="34" charset="0"/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0" y="13239750"/>
            <a:ext cx="18294350" cy="4762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828086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3599">
              <a:solidFill>
                <a:prstClr val="white">
                  <a:lumMod val="85000"/>
                </a:prstClr>
              </a:solidFill>
            </a:endParaRPr>
          </a:p>
        </p:txBody>
      </p:sp>
      <p:sp>
        <p:nvSpPr>
          <p:cNvPr id="6149" name="Прямоугольник 57"/>
          <p:cNvSpPr>
            <a:spLocks noChangeArrowheads="1"/>
          </p:cNvSpPr>
          <p:nvPr/>
        </p:nvSpPr>
        <p:spPr bwMode="auto">
          <a:xfrm>
            <a:off x="138113" y="13277850"/>
            <a:ext cx="119475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ru-RU" altLang="ru-RU" sz="2000" dirty="0">
                <a:solidFill>
                  <a:srgbClr val="FFFFFF"/>
                </a:solidFill>
                <a:latin typeface="Arial" pitchFamily="34" charset="0"/>
              </a:rPr>
              <a:t>Предварительные производственные результаты деятельности АО «ЦАЭК» </a:t>
            </a:r>
            <a:r>
              <a:rPr lang="ru-RU" altLang="ru-RU" sz="2000" dirty="0" smtClean="0">
                <a:solidFill>
                  <a:srgbClr val="FFFFFF"/>
                </a:solidFill>
                <a:latin typeface="Arial" pitchFamily="34" charset="0"/>
              </a:rPr>
              <a:t>за</a:t>
            </a:r>
            <a:r>
              <a:rPr lang="ru-RU" altLang="ru-RU" sz="2000" dirty="0">
                <a:solidFill>
                  <a:schemeClr val="bg1"/>
                </a:solidFill>
                <a:latin typeface="Arial" pitchFamily="34" charset="0"/>
              </a:rPr>
              <a:t> </a:t>
            </a:r>
            <a:r>
              <a:rPr lang="en-US" sz="2000" dirty="0">
                <a:solidFill>
                  <a:schemeClr val="bg1"/>
                </a:solidFill>
                <a:latin typeface="Arial" pitchFamily="34" charset="0"/>
              </a:rPr>
              <a:t>I</a:t>
            </a:r>
            <a:r>
              <a:rPr lang="ru-RU" sz="2000" dirty="0">
                <a:solidFill>
                  <a:schemeClr val="bg1"/>
                </a:solidFill>
                <a:latin typeface="Arial" pitchFamily="34" charset="0"/>
              </a:rPr>
              <a:t>І</a:t>
            </a:r>
            <a:r>
              <a:rPr lang="kk-KZ" altLang="ru-RU" sz="2000" dirty="0">
                <a:solidFill>
                  <a:schemeClr val="bg1"/>
                </a:solidFill>
                <a:latin typeface="Arial" pitchFamily="34" charset="0"/>
              </a:rPr>
              <a:t> </a:t>
            </a:r>
            <a:r>
              <a:rPr lang="ru-RU" altLang="ru-RU" sz="2000" dirty="0" smtClean="0">
                <a:solidFill>
                  <a:srgbClr val="FFFFFF"/>
                </a:solidFill>
                <a:latin typeface="Arial" pitchFamily="34" charset="0"/>
              </a:rPr>
              <a:t>квартал </a:t>
            </a:r>
            <a:r>
              <a:rPr lang="ru-RU" altLang="ru-RU" sz="2000" dirty="0">
                <a:solidFill>
                  <a:srgbClr val="FFFFFF"/>
                </a:solidFill>
                <a:latin typeface="Arial" pitchFamily="34" charset="0"/>
              </a:rPr>
              <a:t>201</a:t>
            </a:r>
            <a:r>
              <a:rPr lang="kk-KZ" altLang="ru-RU" sz="2000" dirty="0">
                <a:solidFill>
                  <a:srgbClr val="FFFFFF"/>
                </a:solidFill>
                <a:latin typeface="Arial" pitchFamily="34" charset="0"/>
              </a:rPr>
              <a:t>9</a:t>
            </a:r>
            <a:r>
              <a:rPr lang="ru-RU" altLang="ru-RU" sz="2000" dirty="0">
                <a:solidFill>
                  <a:srgbClr val="FFFFFF"/>
                </a:solidFill>
                <a:latin typeface="Arial" pitchFamily="34" charset="0"/>
              </a:rPr>
              <a:t> года</a:t>
            </a:r>
          </a:p>
        </p:txBody>
      </p:sp>
      <p:sp>
        <p:nvSpPr>
          <p:cNvPr id="6150" name="Прямоугольник 58"/>
          <p:cNvSpPr>
            <a:spLocks noChangeArrowheads="1"/>
          </p:cNvSpPr>
          <p:nvPr/>
        </p:nvSpPr>
        <p:spPr bwMode="auto">
          <a:xfrm>
            <a:off x="17781588" y="13281025"/>
            <a:ext cx="3270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kk-KZ" altLang="ru-RU" sz="2000" b="1">
                <a:solidFill>
                  <a:srgbClr val="FFFFFF"/>
                </a:solidFill>
                <a:latin typeface="Arial" pitchFamily="34" charset="0"/>
              </a:rPr>
              <a:t>7</a:t>
            </a:r>
            <a:endParaRPr lang="ru-RU" altLang="ru-RU" sz="2000" b="1">
              <a:solidFill>
                <a:srgbClr val="FFFFFF"/>
              </a:solidFill>
              <a:latin typeface="Arial" pitchFamily="34" charset="0"/>
            </a:endParaRPr>
          </a:p>
        </p:txBody>
      </p:sp>
      <p:pic>
        <p:nvPicPr>
          <p:cNvPr id="6151" name="Picture 5" descr="C:\Users\n.amanzholov\Desktop\Транстепло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675" y="7864475"/>
            <a:ext cx="1212850" cy="11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2" name="Picture 6" descr="C:\Users\n.amanzholov\Desktop\Трансэлектро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4288" y="1719263"/>
            <a:ext cx="846137" cy="1163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153" name="Группа 17"/>
          <p:cNvGrpSpPr>
            <a:grpSpLocks/>
          </p:cNvGrpSpPr>
          <p:nvPr/>
        </p:nvGrpSpPr>
        <p:grpSpPr bwMode="auto">
          <a:xfrm>
            <a:off x="-6350" y="0"/>
            <a:ext cx="18300700" cy="655638"/>
            <a:chOff x="-5753" y="0"/>
            <a:chExt cx="18299506" cy="656094"/>
          </a:xfrm>
        </p:grpSpPr>
        <p:sp>
          <p:nvSpPr>
            <p:cNvPr id="19" name="Прямоугольник 18"/>
            <p:cNvSpPr/>
            <p:nvPr/>
          </p:nvSpPr>
          <p:spPr>
            <a:xfrm>
              <a:off x="-5753" y="0"/>
              <a:ext cx="18293156" cy="576664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tint val="66000"/>
                    <a:satMod val="160000"/>
                  </a:schemeClr>
                </a:gs>
                <a:gs pos="50000">
                  <a:schemeClr val="accent3">
                    <a:tint val="44500"/>
                    <a:satMod val="160000"/>
                  </a:schemeClr>
                </a:gs>
                <a:gs pos="100000">
                  <a:schemeClr val="accent3">
                    <a:tint val="23500"/>
                    <a:satMod val="160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82808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3599">
                <a:solidFill>
                  <a:prstClr val="white">
                    <a:lumMod val="85000"/>
                  </a:prstClr>
                </a:solidFill>
              </a:endParaRPr>
            </a:p>
          </p:txBody>
        </p:sp>
        <p:sp>
          <p:nvSpPr>
            <p:cNvPr id="20" name="Freeform 61"/>
            <p:cNvSpPr>
              <a:spLocks noChangeArrowheads="1"/>
            </p:cNvSpPr>
            <p:nvPr/>
          </p:nvSpPr>
          <p:spPr bwMode="auto">
            <a:xfrm>
              <a:off x="597" y="576664"/>
              <a:ext cx="18293156" cy="79430"/>
            </a:xfrm>
            <a:prstGeom prst="rect">
              <a:avLst/>
            </a:prstGeom>
            <a:gradFill flip="none" rotWithShape="1">
              <a:gsLst>
                <a:gs pos="0">
                  <a:srgbClr val="FFC000"/>
                </a:gs>
                <a:gs pos="47000">
                  <a:srgbClr val="F8B049"/>
                </a:gs>
              </a:gsLst>
              <a:lin ang="5400000" scaled="0"/>
              <a:tileRect/>
            </a:gradFill>
            <a:ln>
              <a:noFill/>
            </a:ln>
            <a:effectLst/>
          </p:spPr>
          <p:txBody>
            <a:bodyPr wrap="none" anchor="ctr"/>
            <a:lstStyle/>
            <a:p>
              <a:pPr defTabSz="182808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599">
                <a:solidFill>
                  <a:srgbClr val="EFA500"/>
                </a:solidFill>
                <a:latin typeface="Lato Bold" panose="020F0502020204030203" pitchFamily="34" charset="0"/>
                <a:ea typeface="Lato Bold" panose="020F0502020204030203" pitchFamily="34" charset="0"/>
                <a:cs typeface="Lato Bold" panose="020F0502020204030203" pitchFamily="34" charset="0"/>
              </a:endParaRPr>
            </a:p>
          </p:txBody>
        </p:sp>
      </p:grpSp>
      <p:sp>
        <p:nvSpPr>
          <p:cNvPr id="6154" name="TextBox 20"/>
          <p:cNvSpPr txBox="1">
            <a:spLocks noChangeArrowheads="1"/>
          </p:cNvSpPr>
          <p:nvPr/>
        </p:nvSpPr>
        <p:spPr bwMode="auto">
          <a:xfrm>
            <a:off x="2417763" y="1781175"/>
            <a:ext cx="13858875" cy="708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827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827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827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827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ru-RU" altLang="ru-RU" sz="2000" b="1" dirty="0">
                <a:solidFill>
                  <a:srgbClr val="D27A10"/>
                </a:solidFill>
                <a:latin typeface="Arial" panose="020B0604020202020204" pitchFamily="34" charset="0"/>
              </a:rPr>
              <a:t>СЕГМЕНТ «ТРАНСПОРТИРОВКА И РАСПРЕДЕЛЕНИЕ ЭЛЕКТРИЧЕСКОЙ ЭНЕРГИИ»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ru-RU" altLang="ru-RU" sz="2000" dirty="0">
                <a:solidFill>
                  <a:prstClr val="black"/>
                </a:solidFill>
                <a:latin typeface="Arial" panose="020B0604020202020204" pitchFamily="34" charset="0"/>
              </a:rPr>
              <a:t>Освоение капитальных затрат составило </a:t>
            </a:r>
            <a:r>
              <a:rPr lang="ru-RU" altLang="ru-RU" sz="2000" dirty="0">
                <a:solidFill>
                  <a:prstClr val="black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3 028</a:t>
            </a:r>
            <a:r>
              <a:rPr lang="en-US" altLang="ru-RU" sz="2000" dirty="0">
                <a:solidFill>
                  <a:prstClr val="black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 </a:t>
            </a:r>
            <a:r>
              <a:rPr lang="ru-RU" altLang="ru-RU" sz="2000" dirty="0">
                <a:solidFill>
                  <a:prstClr val="black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млн </a:t>
            </a:r>
            <a:r>
              <a:rPr lang="ru-RU" altLang="ru-RU" sz="2000" dirty="0">
                <a:solidFill>
                  <a:prstClr val="black"/>
                </a:solidFill>
                <a:latin typeface="Arial" panose="020B0604020202020204" pitchFamily="34" charset="0"/>
              </a:rPr>
              <a:t>тенге. Выполняются следующие виды работ:</a:t>
            </a:r>
          </a:p>
        </p:txBody>
      </p:sp>
      <p:sp>
        <p:nvSpPr>
          <p:cNvPr id="8203" name="TextBox 21"/>
          <p:cNvSpPr txBox="1">
            <a:spLocks noChangeArrowheads="1"/>
          </p:cNvSpPr>
          <p:nvPr/>
        </p:nvSpPr>
        <p:spPr bwMode="auto">
          <a:xfrm>
            <a:off x="2333625" y="7900988"/>
            <a:ext cx="13627100" cy="16319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just" eaLnBrk="1" hangingPunct="1">
              <a:defRPr/>
            </a:pPr>
            <a:r>
              <a:rPr lang="ru-RU" altLang="ru-RU" sz="2000" b="1" dirty="0">
                <a:solidFill>
                  <a:srgbClr val="D27A10"/>
                </a:solidFill>
                <a:latin typeface="Arial" panose="020B0604020202020204" pitchFamily="34" charset="0"/>
              </a:rPr>
              <a:t>СЕГМЕНТ «ТРАНСПОРТИРОВКА И РАСПРЕДЕЛЕНИЕ ТЕПЛОВОЙ ЭНЕРГИИ»</a:t>
            </a:r>
          </a:p>
          <a:p>
            <a:pPr>
              <a:defRPr/>
            </a:pPr>
            <a:r>
              <a:rPr lang="ru-RU" altLang="ru-RU" sz="2000" dirty="0">
                <a:solidFill>
                  <a:prstClr val="black"/>
                </a:solidFill>
                <a:latin typeface="Arial" panose="020B0604020202020204" pitchFamily="34" charset="0"/>
              </a:rPr>
              <a:t>Освоение капитальных затрат составило</a:t>
            </a:r>
            <a:r>
              <a:rPr lang="en-US" altLang="ru-RU" sz="2000" dirty="0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  <a:r>
              <a:rPr lang="ru-RU" altLang="ru-RU" sz="2000" dirty="0">
                <a:solidFill>
                  <a:prstClr val="black"/>
                </a:solidFill>
                <a:latin typeface="Arial" panose="020B0604020202020204" pitchFamily="34" charset="0"/>
              </a:rPr>
              <a:t>910</a:t>
            </a:r>
            <a:r>
              <a:rPr lang="en-US" altLang="ru-RU" sz="2000" dirty="0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  <a:r>
              <a:rPr lang="ru-RU" altLang="ru-RU" sz="2000" dirty="0">
                <a:solidFill>
                  <a:prstClr val="black"/>
                </a:solidFill>
                <a:latin typeface="Arial" panose="020B0604020202020204" pitchFamily="34" charset="0"/>
              </a:rPr>
              <a:t>млн тенге:</a:t>
            </a:r>
          </a:p>
          <a:p>
            <a:pPr marL="342900" indent="-342900">
              <a:buFontTx/>
              <a:buChar char="-"/>
              <a:defRPr/>
            </a:pPr>
            <a:r>
              <a:rPr lang="ru-RU" altLang="ru-RU" sz="2000" dirty="0">
                <a:solidFill>
                  <a:prstClr val="black"/>
                </a:solidFill>
                <a:latin typeface="Arial" panose="020B0604020202020204" pitchFamily="34" charset="0"/>
              </a:rPr>
              <a:t>- ведутся работы по реконструкции магистральных тепловых сетей с применением </a:t>
            </a:r>
            <a:r>
              <a:rPr lang="ru-RU" altLang="ru-RU" sz="2000" dirty="0" err="1">
                <a:solidFill>
                  <a:prstClr val="black"/>
                </a:solidFill>
                <a:latin typeface="Arial" panose="020B0604020202020204" pitchFamily="34" charset="0"/>
              </a:rPr>
              <a:t>предизолированного</a:t>
            </a:r>
            <a:r>
              <a:rPr lang="ru-RU" altLang="ru-RU" sz="2000" dirty="0">
                <a:solidFill>
                  <a:prstClr val="black"/>
                </a:solidFill>
                <a:latin typeface="Arial" panose="020B0604020202020204" pitchFamily="34" charset="0"/>
              </a:rPr>
              <a:t> трубопровода в Павлодаре, Экибастузе и Петропавловске; </a:t>
            </a:r>
          </a:p>
          <a:p>
            <a:pPr marL="342900" indent="-342900">
              <a:buFontTx/>
              <a:buChar char="-"/>
              <a:defRPr/>
            </a:pPr>
            <a:r>
              <a:rPr lang="ru-RU" altLang="ru-RU" sz="2000" dirty="0">
                <a:solidFill>
                  <a:prstClr val="black"/>
                </a:solidFill>
                <a:latin typeface="Arial" panose="020B0604020202020204" pitchFamily="34" charset="0"/>
              </a:rPr>
              <a:t>- продолжается внедрение Автоматизированной системы коммерческого учета тепловой энергии (АСКУТЭ).</a:t>
            </a:r>
          </a:p>
        </p:txBody>
      </p:sp>
      <p:sp>
        <p:nvSpPr>
          <p:cNvPr id="20492" name="TextBox 24"/>
          <p:cNvSpPr txBox="1">
            <a:spLocks noChangeArrowheads="1"/>
          </p:cNvSpPr>
          <p:nvPr/>
        </p:nvSpPr>
        <p:spPr bwMode="auto">
          <a:xfrm>
            <a:off x="2130425" y="3309938"/>
            <a:ext cx="5861050" cy="19383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just" eaLnBrk="1" hangingPunct="1">
              <a:defRPr/>
            </a:pPr>
            <a:r>
              <a:rPr lang="ru-RU" altLang="ru-RU" sz="2000" b="1" dirty="0">
                <a:solidFill>
                  <a:srgbClr val="D27A10"/>
                </a:solidFill>
                <a:latin typeface="Arial" pitchFamily="34" charset="0"/>
              </a:rPr>
              <a:t>АО «ПАВЛОДАРСКАЯ РЭК»</a:t>
            </a:r>
          </a:p>
          <a:p>
            <a:pPr marL="358775" indent="-342900" algn="just">
              <a:buFontTx/>
              <a:buChar char="-"/>
              <a:tabLst>
                <a:tab pos="536575" algn="l"/>
              </a:tabLst>
              <a:defRPr/>
            </a:pPr>
            <a:r>
              <a:rPr lang="ru-RU" altLang="ru-RU" sz="2000" dirty="0">
                <a:solidFill>
                  <a:prstClr val="black"/>
                </a:solidFill>
                <a:latin typeface="Arial" pitchFamily="34" charset="0"/>
              </a:rPr>
              <a:t>Выполняется реконструкция, модернизация и техническое перевооружение электрических сетей;</a:t>
            </a:r>
          </a:p>
          <a:p>
            <a:pPr marL="358775" indent="-342900" algn="just">
              <a:buFontTx/>
              <a:buChar char="-"/>
              <a:tabLst>
                <a:tab pos="536575" algn="l"/>
              </a:tabLst>
              <a:defRPr/>
            </a:pPr>
            <a:r>
              <a:rPr lang="ru-RU" altLang="ru-RU" sz="2000" dirty="0">
                <a:solidFill>
                  <a:prstClr val="black"/>
                </a:solidFill>
                <a:latin typeface="Arial" pitchFamily="34" charset="0"/>
              </a:rPr>
              <a:t>Производятся работы по созданию АСКУЭ и систем сбора и передачи данных.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130425" y="5419725"/>
            <a:ext cx="8877300" cy="19383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defTabSz="1828086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D27A10"/>
                </a:solidFill>
                <a:latin typeface="Arial" panose="020B0604020202020204" pitchFamily="34" charset="0"/>
              </a:rPr>
              <a:t>АО «АКМОЛИНСКАЯ РЭК»</a:t>
            </a:r>
          </a:p>
          <a:p>
            <a:pPr marL="342900" indent="-342900">
              <a:buFontTx/>
              <a:buChar char="-"/>
              <a:defRPr/>
            </a:pPr>
            <a:r>
              <a:rPr lang="ru-RU" altLang="ru-RU" sz="2000" dirty="0">
                <a:solidFill>
                  <a:prstClr val="black"/>
                </a:solidFill>
                <a:latin typeface="Arial" pitchFamily="34" charset="0"/>
              </a:rPr>
              <a:t>Выполняется реконструкция, модернизация и техническое перевооружение электрических сетей;</a:t>
            </a:r>
          </a:p>
          <a:p>
            <a:pPr marL="342900" indent="-342900">
              <a:buFontTx/>
              <a:buChar char="-"/>
              <a:defRPr/>
            </a:pPr>
            <a:r>
              <a:rPr lang="ru-RU" altLang="ru-RU" sz="2000" dirty="0">
                <a:solidFill>
                  <a:prstClr val="black"/>
                </a:solidFill>
                <a:latin typeface="Arial" pitchFamily="34" charset="0"/>
              </a:rPr>
              <a:t>Выполняется строительство ВЛ 35 </a:t>
            </a:r>
            <a:r>
              <a:rPr lang="ru-RU" altLang="ru-RU" sz="2000" dirty="0" err="1">
                <a:solidFill>
                  <a:prstClr val="black"/>
                </a:solidFill>
                <a:latin typeface="Arial" pitchFamily="34" charset="0"/>
              </a:rPr>
              <a:t>кВ</a:t>
            </a:r>
            <a:r>
              <a:rPr lang="ru-RU" altLang="ru-RU" sz="2000" dirty="0">
                <a:solidFill>
                  <a:prstClr val="black"/>
                </a:solidFill>
                <a:latin typeface="Arial" pitchFamily="34" charset="0"/>
              </a:rPr>
              <a:t>;</a:t>
            </a:r>
          </a:p>
          <a:p>
            <a:pPr marL="342900" indent="-342900">
              <a:buFontTx/>
              <a:buChar char="-"/>
              <a:defRPr/>
            </a:pPr>
            <a:r>
              <a:rPr lang="ru-RU" altLang="ru-RU" sz="2000" dirty="0">
                <a:solidFill>
                  <a:prstClr val="black"/>
                </a:solidFill>
                <a:latin typeface="Arial" pitchFamily="34" charset="0"/>
              </a:rPr>
              <a:t>Производятся работы по созданию АСКУЭ и систем сбора и передачи данных.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066213" y="3309938"/>
            <a:ext cx="6502400" cy="22463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defTabSz="1828086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D27A10"/>
                </a:solidFill>
                <a:latin typeface="Arial" panose="020B0604020202020204" pitchFamily="34" charset="0"/>
              </a:rPr>
              <a:t>АО «СЕВЕРО-КАЗАХСТАНСКАЯ РЭК»</a:t>
            </a:r>
          </a:p>
          <a:p>
            <a:pPr marL="342900" indent="-342900" algn="just">
              <a:buFontTx/>
              <a:buChar char="-"/>
              <a:defRPr/>
            </a:pPr>
            <a:r>
              <a:rPr lang="ru-RU" altLang="ru-RU" sz="2000" dirty="0">
                <a:solidFill>
                  <a:prstClr val="black"/>
                </a:solidFill>
                <a:latin typeface="Arial" pitchFamily="34" charset="0"/>
              </a:rPr>
              <a:t>Выполняется реконструкция, модернизация и техническое перевооружение электрических сетей;</a:t>
            </a:r>
          </a:p>
          <a:p>
            <a:pPr marL="342900" indent="-342900" algn="just">
              <a:buFontTx/>
              <a:buChar char="-"/>
              <a:defRPr/>
            </a:pPr>
            <a:r>
              <a:rPr lang="ru-RU" altLang="ru-RU" sz="2000" dirty="0">
                <a:solidFill>
                  <a:prstClr val="black"/>
                </a:solidFill>
                <a:latin typeface="Arial" pitchFamily="34" charset="0"/>
              </a:rPr>
              <a:t>Выполняется строительство ВЛ 110 </a:t>
            </a:r>
            <a:r>
              <a:rPr lang="ru-RU" altLang="ru-RU" sz="2000" dirty="0" err="1">
                <a:solidFill>
                  <a:prstClr val="black"/>
                </a:solidFill>
                <a:latin typeface="Arial" pitchFamily="34" charset="0"/>
              </a:rPr>
              <a:t>кВ</a:t>
            </a:r>
            <a:r>
              <a:rPr lang="ru-RU" altLang="ru-RU" sz="2000" dirty="0">
                <a:solidFill>
                  <a:prstClr val="black"/>
                </a:solidFill>
                <a:latin typeface="Arial" pitchFamily="34" charset="0"/>
              </a:rPr>
              <a:t>;</a:t>
            </a:r>
          </a:p>
          <a:p>
            <a:pPr marL="342900" indent="-342900" algn="just">
              <a:buFontTx/>
              <a:buChar char="-"/>
              <a:defRPr/>
            </a:pPr>
            <a:r>
              <a:rPr lang="ru-RU" altLang="ru-RU" sz="2000" dirty="0">
                <a:solidFill>
                  <a:prstClr val="black"/>
                </a:solidFill>
                <a:latin typeface="Arial" pitchFamily="34" charset="0"/>
              </a:rPr>
              <a:t>Производятся работы по созданию АСКУЭ и систем сбора и передачи данных.</a:t>
            </a:r>
          </a:p>
        </p:txBody>
      </p:sp>
    </p:spTree>
    <p:extLst>
      <p:ext uri="{BB962C8B-B14F-4D97-AF65-F5344CB8AC3E}">
        <p14:creationId xmlns:p14="http://schemas.microsoft.com/office/powerpoint/2010/main" val="378742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3" descr="C:\Users\n.amanzholov\Desktop\logo_CAEPKO 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459"/>
          <a:stretch>
            <a:fillRect/>
          </a:stretch>
        </p:blipFill>
        <p:spPr bwMode="auto">
          <a:xfrm>
            <a:off x="1082675" y="787400"/>
            <a:ext cx="420688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TextBox 40"/>
          <p:cNvSpPr txBox="1"/>
          <p:nvPr/>
        </p:nvSpPr>
        <p:spPr>
          <a:xfrm>
            <a:off x="1722438" y="842963"/>
            <a:ext cx="3186112" cy="368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1828086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0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rPr>
              <a:t>СПРАВКА И КОНТАКТЫ</a:t>
            </a:r>
            <a:endParaRPr lang="en-US" sz="2000" b="1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0" y="11922125"/>
            <a:ext cx="18294350" cy="1793875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828086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3599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1379538" y="1836738"/>
            <a:ext cx="15411450" cy="37861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defTabSz="1828086"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Акционерное общество 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«Центрально-Азиатская Электроэнергетическая Корпорация» (АО «ЦАЭК») – вертикально интегрированная энергетическая компания, основана 8 августа 2008 года.</a:t>
            </a:r>
          </a:p>
          <a:p>
            <a:pPr algn="just" defTabSz="1828086"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algn="just" defTabSz="1828086"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Суммарная установленная электрическая мощность АО «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ЦАЭК» составляет 1 3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18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 МВт – по данному показателю Корпорация является лидером среди частных энергогенерирующих компаний Казахстана. Суммарная установленная тепловая мощность Корпорации – 2 9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81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 Гкал/ч. Общая протяженность линий электропередачи – </a:t>
            </a:r>
            <a:r>
              <a:rPr lang="kk-KZ" sz="2000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48,5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 тыс. км, тепловых сетей – 983 км. Корпорация обеспечивает электроэнергией более двух миллионов потребителей (с учетом семейственности).</a:t>
            </a:r>
          </a:p>
          <a:p>
            <a:pPr algn="just" defTabSz="1828086"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algn="just" defTabSz="1828086"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Дочерние предприятия АО «ЦАЭК» в регионах Казахстана представлены двумя вертикально интегрированными энергетическими компаниями – АО «СЕВКАЗЭНЕРГО», АО «ПАВЛОДАРЭНЕРГО» – включающими все звенья энергоснабжения: генерацию, транспортировку и сбыт. В Акмолинской области Корпорация контролирует АО «Акмолинская распределительная электросетевая компания».</a:t>
            </a:r>
          </a:p>
        </p:txBody>
      </p:sp>
      <p:sp>
        <p:nvSpPr>
          <p:cNvPr id="8198" name="Прямоугольник 1"/>
          <p:cNvSpPr>
            <a:spLocks noChangeArrowheads="1"/>
          </p:cNvSpPr>
          <p:nvPr/>
        </p:nvSpPr>
        <p:spPr bwMode="auto">
          <a:xfrm>
            <a:off x="1503363" y="12074525"/>
            <a:ext cx="15287625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ru-RU" altLang="ru-RU" sz="2400" b="1">
                <a:solidFill>
                  <a:schemeClr val="bg1"/>
                </a:solidFill>
                <a:latin typeface="Arial" pitchFamily="34" charset="0"/>
              </a:rPr>
              <a:t>За дополнительной информацией обращайтесь в </a:t>
            </a:r>
          </a:p>
          <a:p>
            <a:pPr algn="ctr" eaLnBrk="1" hangingPunct="1"/>
            <a:r>
              <a:rPr lang="ru-RU" altLang="ru-RU" sz="2400" b="1">
                <a:solidFill>
                  <a:schemeClr val="bg1"/>
                </a:solidFill>
                <a:latin typeface="Arial" pitchFamily="34" charset="0"/>
              </a:rPr>
              <a:t>Департамент по связям с общественностью АО «ЦАЭК»:</a:t>
            </a:r>
          </a:p>
          <a:p>
            <a:pPr algn="ctr" eaLnBrk="1" hangingPunct="1"/>
            <a:r>
              <a:rPr lang="ru-RU" altLang="ru-RU" sz="2400">
                <a:solidFill>
                  <a:schemeClr val="bg1"/>
                </a:solidFill>
                <a:latin typeface="Arial" pitchFamily="34" charset="0"/>
              </a:rPr>
              <a:t>Тел: 8 (7172) 64-57-50, </a:t>
            </a:r>
            <a:r>
              <a:rPr lang="en-GB" altLang="ru-RU" sz="2400">
                <a:solidFill>
                  <a:schemeClr val="bg1"/>
                </a:solidFill>
                <a:latin typeface="Arial" pitchFamily="34" charset="0"/>
              </a:rPr>
              <a:t>e-mail: pr@energy.kz</a:t>
            </a:r>
          </a:p>
          <a:p>
            <a:pPr algn="ctr" eaLnBrk="1" hangingPunct="1"/>
            <a:r>
              <a:rPr lang="en-GB" altLang="ru-RU" sz="2400">
                <a:solidFill>
                  <a:schemeClr val="bg1"/>
                </a:solidFill>
                <a:latin typeface="Arial" pitchFamily="34" charset="0"/>
              </a:rPr>
              <a:t>web-site: www.caepco.kz</a:t>
            </a:r>
            <a:endParaRPr lang="ru-RU" altLang="ru-RU" sz="2400">
              <a:solidFill>
                <a:schemeClr val="bg1"/>
              </a:solidFill>
              <a:latin typeface="Arial" pitchFamily="34" charset="0"/>
            </a:endParaRPr>
          </a:p>
        </p:txBody>
      </p:sp>
      <p:grpSp>
        <p:nvGrpSpPr>
          <p:cNvPr id="8199" name="Группа 6"/>
          <p:cNvGrpSpPr>
            <a:grpSpLocks/>
          </p:cNvGrpSpPr>
          <p:nvPr/>
        </p:nvGrpSpPr>
        <p:grpSpPr bwMode="auto">
          <a:xfrm>
            <a:off x="-6350" y="0"/>
            <a:ext cx="18300700" cy="655638"/>
            <a:chOff x="-5753" y="0"/>
            <a:chExt cx="18299506" cy="656094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-5753" y="0"/>
              <a:ext cx="18293156" cy="576664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tint val="66000"/>
                    <a:satMod val="160000"/>
                  </a:schemeClr>
                </a:gs>
                <a:gs pos="50000">
                  <a:schemeClr val="accent3">
                    <a:tint val="44500"/>
                    <a:satMod val="160000"/>
                  </a:schemeClr>
                </a:gs>
                <a:gs pos="100000">
                  <a:schemeClr val="accent3">
                    <a:tint val="23500"/>
                    <a:satMod val="160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82808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3599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sp>
          <p:nvSpPr>
            <p:cNvPr id="9" name="Freeform 61"/>
            <p:cNvSpPr>
              <a:spLocks noChangeArrowheads="1"/>
            </p:cNvSpPr>
            <p:nvPr/>
          </p:nvSpPr>
          <p:spPr bwMode="auto">
            <a:xfrm>
              <a:off x="597" y="576664"/>
              <a:ext cx="18293156" cy="79430"/>
            </a:xfrm>
            <a:prstGeom prst="rect">
              <a:avLst/>
            </a:prstGeom>
            <a:gradFill flip="none" rotWithShape="1">
              <a:gsLst>
                <a:gs pos="0">
                  <a:srgbClr val="FFC000"/>
                </a:gs>
                <a:gs pos="47000">
                  <a:srgbClr val="F8B049"/>
                </a:gs>
              </a:gsLst>
              <a:lin ang="5400000" scaled="0"/>
              <a:tileRect/>
            </a:gradFill>
            <a:ln>
              <a:noFill/>
            </a:ln>
            <a:effectLst/>
          </p:spPr>
          <p:txBody>
            <a:bodyPr wrap="none" anchor="ctr"/>
            <a:lstStyle/>
            <a:p>
              <a:pPr defTabSz="182808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599">
                <a:solidFill>
                  <a:srgbClr val="EFA500"/>
                </a:solidFill>
                <a:latin typeface="Lato Bold" panose="020F0502020204030203" pitchFamily="34" charset="0"/>
                <a:ea typeface="Lato Bold" panose="020F0502020204030203" pitchFamily="34" charset="0"/>
                <a:cs typeface="Lato Bold" panose="020F050202020403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1187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22799</TotalTime>
  <Words>1428</Words>
  <Application>Microsoft Office PowerPoint</Application>
  <PresentationFormat>Произвольный</PresentationFormat>
  <Paragraphs>282</Paragraphs>
  <Slides>11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Специальное оформление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Windows User</dc:creator>
  <cp:lastModifiedBy>Сулейменова Назерке Фархатқызы</cp:lastModifiedBy>
  <cp:revision>1358</cp:revision>
  <dcterms:created xsi:type="dcterms:W3CDTF">2016-01-11T03:04:14Z</dcterms:created>
  <dcterms:modified xsi:type="dcterms:W3CDTF">2023-11-02T08:58:25Z</dcterms:modified>
</cp:coreProperties>
</file>